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sldIdLst>
    <p:sldId id="256" r:id="rId2"/>
    <p:sldId id="352" r:id="rId3"/>
    <p:sldId id="258" r:id="rId4"/>
    <p:sldId id="260" r:id="rId5"/>
    <p:sldId id="259" r:id="rId6"/>
    <p:sldId id="262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296" r:id="rId16"/>
    <p:sldId id="305" r:id="rId17"/>
    <p:sldId id="263" r:id="rId18"/>
    <p:sldId id="264" r:id="rId19"/>
    <p:sldId id="265" r:id="rId20"/>
    <p:sldId id="266" r:id="rId21"/>
    <p:sldId id="261" r:id="rId22"/>
    <p:sldId id="274" r:id="rId23"/>
    <p:sldId id="275" r:id="rId24"/>
    <p:sldId id="276" r:id="rId25"/>
    <p:sldId id="277" r:id="rId26"/>
    <p:sldId id="278" r:id="rId27"/>
    <p:sldId id="279" r:id="rId28"/>
    <p:sldId id="281" r:id="rId29"/>
    <p:sldId id="282" r:id="rId30"/>
    <p:sldId id="283" r:id="rId31"/>
    <p:sldId id="284" r:id="rId32"/>
    <p:sldId id="285" r:id="rId33"/>
    <p:sldId id="267" r:id="rId34"/>
    <p:sldId id="268" r:id="rId35"/>
    <p:sldId id="269" r:id="rId36"/>
    <p:sldId id="286" r:id="rId37"/>
    <p:sldId id="270" r:id="rId38"/>
    <p:sldId id="271" r:id="rId39"/>
    <p:sldId id="272" r:id="rId40"/>
    <p:sldId id="273" r:id="rId41"/>
    <p:sldId id="287" r:id="rId42"/>
    <p:sldId id="314" r:id="rId43"/>
    <p:sldId id="315" r:id="rId44"/>
    <p:sldId id="317" r:id="rId45"/>
    <p:sldId id="316" r:id="rId46"/>
    <p:sldId id="318" r:id="rId47"/>
    <p:sldId id="319" r:id="rId48"/>
    <p:sldId id="320" r:id="rId49"/>
    <p:sldId id="288" r:id="rId50"/>
    <p:sldId id="336" r:id="rId51"/>
    <p:sldId id="289" r:id="rId52"/>
    <p:sldId id="337" r:id="rId53"/>
    <p:sldId id="290" r:id="rId54"/>
    <p:sldId id="291" r:id="rId55"/>
    <p:sldId id="295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53" r:id="rId64"/>
    <p:sldId id="321" r:id="rId65"/>
    <p:sldId id="322" r:id="rId66"/>
    <p:sldId id="323" r:id="rId67"/>
    <p:sldId id="324" r:id="rId68"/>
    <p:sldId id="328" r:id="rId69"/>
    <p:sldId id="330" r:id="rId70"/>
    <p:sldId id="329" r:id="rId71"/>
    <p:sldId id="339" r:id="rId72"/>
    <p:sldId id="325" r:id="rId73"/>
    <p:sldId id="331" r:id="rId74"/>
    <p:sldId id="332" r:id="rId75"/>
    <p:sldId id="333" r:id="rId76"/>
    <p:sldId id="334" r:id="rId77"/>
    <p:sldId id="340" r:id="rId78"/>
    <p:sldId id="335" r:id="rId79"/>
    <p:sldId id="341" r:id="rId80"/>
    <p:sldId id="355" r:id="rId81"/>
    <p:sldId id="356" r:id="rId82"/>
    <p:sldId id="357" r:id="rId83"/>
    <p:sldId id="359" r:id="rId84"/>
    <p:sldId id="358" r:id="rId85"/>
    <p:sldId id="360" r:id="rId86"/>
    <p:sldId id="354" r:id="rId87"/>
    <p:sldId id="326" r:id="rId88"/>
    <p:sldId id="342" r:id="rId89"/>
    <p:sldId id="343" r:id="rId90"/>
    <p:sldId id="346" r:id="rId91"/>
    <p:sldId id="344" r:id="rId92"/>
    <p:sldId id="347" r:id="rId93"/>
    <p:sldId id="345" r:id="rId94"/>
    <p:sldId id="348" r:id="rId95"/>
    <p:sldId id="327" r:id="rId96"/>
    <p:sldId id="349" r:id="rId97"/>
    <p:sldId id="350" r:id="rId98"/>
    <p:sldId id="361" r:id="rId99"/>
    <p:sldId id="362" r:id="rId100"/>
    <p:sldId id="363" r:id="rId101"/>
    <p:sldId id="364" r:id="rId102"/>
    <p:sldId id="365" r:id="rId103"/>
    <p:sldId id="366" r:id="rId104"/>
    <p:sldId id="367" r:id="rId105"/>
    <p:sldId id="368" r:id="rId106"/>
    <p:sldId id="369" r:id="rId107"/>
    <p:sldId id="370" r:id="rId108"/>
    <p:sldId id="373" r:id="rId109"/>
    <p:sldId id="374" r:id="rId110"/>
    <p:sldId id="371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7DA"/>
    <a:srgbClr val="DA0037"/>
    <a:srgbClr val="171717"/>
    <a:srgbClr val="E34B21"/>
    <a:srgbClr val="EDEDED"/>
    <a:srgbClr val="264DE4"/>
    <a:srgbClr val="0076BC"/>
    <a:srgbClr val="EFDA4D"/>
    <a:srgbClr val="090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F57833-EC6A-4334-A352-AE7CC458A669}" type="datetimeFigureOut">
              <a:rPr lang="es-MX" smtClean="0"/>
              <a:t>29/04/2022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E8C3C-E2CD-4E08-8D66-DE35749902C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7751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Website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E8C3C-E2CD-4E08-8D66-DE35749902C8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13553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Reto 2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E8C3C-E2CD-4E08-8D66-DE35749902C8}" type="slidenum">
              <a:rPr lang="es-MX" smtClean="0"/>
              <a:t>75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1090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Reto 2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E8C3C-E2CD-4E08-8D66-DE35749902C8}" type="slidenum">
              <a:rPr lang="es-MX" smtClean="0"/>
              <a:t>76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1640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Reto 1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E8C3C-E2CD-4E08-8D66-DE35749902C8}" type="slidenum">
              <a:rPr lang="es-MX" smtClean="0"/>
              <a:t>81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8841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Reto 1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E8C3C-E2CD-4E08-8D66-DE35749902C8}" type="slidenum">
              <a:rPr lang="es-MX" smtClean="0"/>
              <a:t>82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3319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Reto 1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E8C3C-E2CD-4E08-8D66-DE35749902C8}" type="slidenum">
              <a:rPr lang="es-MX" smtClean="0"/>
              <a:t>83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196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Reto 1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E8C3C-E2CD-4E08-8D66-DE35749902C8}" type="slidenum">
              <a:rPr lang="es-MX" smtClean="0"/>
              <a:t>84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5408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Reto 1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E8C3C-E2CD-4E08-8D66-DE35749902C8}" type="slidenum">
              <a:rPr lang="es-MX" smtClean="0"/>
              <a:t>85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3231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Reto 2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E8C3C-E2CD-4E08-8D66-DE35749902C8}" type="slidenum">
              <a:rPr lang="es-MX" smtClean="0"/>
              <a:t>89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7136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Reto 2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E8C3C-E2CD-4E08-8D66-DE35749902C8}" type="slidenum">
              <a:rPr lang="es-MX" smtClean="0"/>
              <a:t>90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3636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Reto 2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E8C3C-E2CD-4E08-8D66-DE35749902C8}" type="slidenum">
              <a:rPr lang="es-MX" smtClean="0"/>
              <a:t>91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7030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PWAs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E8C3C-E2CD-4E08-8D66-DE35749902C8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5659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Reto 2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E8C3C-E2CD-4E08-8D66-DE35749902C8}" type="slidenum">
              <a:rPr lang="es-MX" smtClean="0"/>
              <a:t>92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3056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Reto 2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E8C3C-E2CD-4E08-8D66-DE35749902C8}" type="slidenum">
              <a:rPr lang="es-MX" smtClean="0"/>
              <a:t>93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0261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Reto 2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E8C3C-E2CD-4E08-8D66-DE35749902C8}" type="slidenum">
              <a:rPr lang="es-MX" smtClean="0"/>
              <a:t>94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9105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Reto 2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E8C3C-E2CD-4E08-8D66-DE35749902C8}" type="slidenum">
              <a:rPr lang="es-MX" smtClean="0"/>
              <a:t>97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49982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Reto 2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E8C3C-E2CD-4E08-8D66-DE35749902C8}" type="slidenum">
              <a:rPr lang="es-MX" smtClean="0"/>
              <a:t>99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1175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Reto 2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E8C3C-E2CD-4E08-8D66-DE35749902C8}" type="slidenum">
              <a:rPr lang="es-MX" smtClean="0"/>
              <a:t>100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3503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Reto 2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E8C3C-E2CD-4E08-8D66-DE35749902C8}" type="slidenum">
              <a:rPr lang="es-MX" smtClean="0"/>
              <a:t>101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87521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Reto 2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E8C3C-E2CD-4E08-8D66-DE35749902C8}" type="slidenum">
              <a:rPr lang="es-MX" smtClean="0"/>
              <a:t>102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0436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Interfaces, dragón </a:t>
            </a:r>
            <a:r>
              <a:rPr lang="es-MX" dirty="0" err="1"/>
              <a:t>by</a:t>
            </a:r>
            <a:r>
              <a:rPr lang="es-MX" dirty="0"/>
              <a:t> </a:t>
            </a:r>
            <a:r>
              <a:rPr lang="es-MX" dirty="0" err="1"/>
              <a:t>spaceX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E8C3C-E2CD-4E08-8D66-DE35749902C8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713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Ejercicio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E8C3C-E2CD-4E08-8D66-DE35749902C8}" type="slidenum">
              <a:rPr lang="es-MX" smtClean="0"/>
              <a:t>49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7212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Ejercicio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E8C3C-E2CD-4E08-8D66-DE35749902C8}" type="slidenum">
              <a:rPr lang="es-MX" smtClean="0"/>
              <a:t>51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6401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Reto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E8C3C-E2CD-4E08-8D66-DE35749902C8}" type="slidenum">
              <a:rPr lang="es-MX" smtClean="0"/>
              <a:t>68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9653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Reto 1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E8C3C-E2CD-4E08-8D66-DE35749902C8}" type="slidenum">
              <a:rPr lang="es-MX" smtClean="0"/>
              <a:t>69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3147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Reto 1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E8C3C-E2CD-4E08-8D66-DE35749902C8}" type="slidenum">
              <a:rPr lang="es-MX" smtClean="0"/>
              <a:t>70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8905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Reto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E8C3C-E2CD-4E08-8D66-DE35749902C8}" type="slidenum">
              <a:rPr lang="es-MX" smtClean="0"/>
              <a:t>74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460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ECED-4C2F-4B8B-A31D-0709D7BFE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latin typeface="Inter Black" panose="02000503000000020004" pitchFamily="2" charset="0"/>
                <a:ea typeface="Inter Blac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32985D-BDDF-474C-8438-2DD427BAA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s-MX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93333-0BFB-449A-B33C-F6B995AC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fld id="{06AE2F97-12CC-4650-B5B0-B2F463A8BABD}" type="datetimeFigureOut">
              <a:rPr lang="es-MX" smtClean="0"/>
              <a:pPr/>
              <a:t>29/04/2022</a:t>
            </a:fld>
            <a:endParaRPr lang="es-MX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C1222-D13B-438C-ACC9-C5524745B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9138B-1F1A-4BF6-B6A5-83BC067A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fld id="{0E4F6A34-4E51-4067-AD28-616B481B2A64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9700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98D6E5-A412-49D2-98E7-8475C18052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9B109-0E43-4265-BDAF-F87CB0375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670FC-4BCD-4459-8262-AE9E1C52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2F97-12CC-4650-B5B0-B2F463A8BABD}" type="datetimeFigureOut">
              <a:rPr lang="es-MX" smtClean="0"/>
              <a:t>29/04/2022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B3CB6-3180-41F0-BB45-A9C07A642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13865-EB54-499A-866E-D86033FC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6A34-4E51-4067-AD28-616B481B2A6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517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8D5D-58C3-4823-9186-5DE59C2A2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058AD-ADEA-4A6F-BEDA-3996E4BBA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978F4-C5D0-473C-843F-C6D20F7EC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2F97-12CC-4650-B5B0-B2F463A8BABD}" type="datetimeFigureOut">
              <a:rPr lang="es-MX" smtClean="0"/>
              <a:t>29/04/2022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28839-8BB6-4F02-BE5D-918FB8737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41AA5-5702-4A65-99C9-EF5680D15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6A34-4E51-4067-AD28-616B481B2A6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940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436D-5847-4731-846F-7E4E0CB57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Inter Black" panose="02000503000000020004" pitchFamily="2" charset="0"/>
                <a:ea typeface="Inter Blac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A32F7-5293-4F6E-AA76-1C705353C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00140-ABC5-44BF-BDA8-F69D66871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2F97-12CC-4650-B5B0-B2F463A8BABD}" type="datetimeFigureOut">
              <a:rPr lang="es-MX" smtClean="0"/>
              <a:t>29/04/2022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4C44C-4126-485A-A36A-ADA516B5E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A0749-B6EF-4880-B51C-838B3E9F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6A34-4E51-4067-AD28-616B481B2A6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40640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44EC-4A4F-4977-A5DB-2C602A46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nter Black" panose="02000503000000020004" pitchFamily="2" charset="0"/>
                <a:ea typeface="Inter Blac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1C749-F60C-4A10-BC5B-AAE4B0E3FC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6AB72-C88B-4E7A-9CB9-6C1B29D21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B1B30-6A6A-48D0-BB83-3BF6F52B4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2F97-12CC-4650-B5B0-B2F463A8BABD}" type="datetimeFigureOut">
              <a:rPr lang="es-MX" smtClean="0"/>
              <a:t>29/04/2022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B50C7-F17F-4F89-82E1-454105257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8BCBA-59E3-48EE-94F5-AA0C04553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6A34-4E51-4067-AD28-616B481B2A6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959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E20C-0514-4D63-BA79-788E482C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Inter Black" panose="02000503000000020004" pitchFamily="2" charset="0"/>
                <a:ea typeface="Inter Blac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F4FF3-C7DF-458B-9C2D-1DD519B9D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F1023-5A55-4B05-9E13-97DAA4774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B7FC9-24E0-47B1-BC8B-1FEFF8FFC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FA8F83-46D0-43D4-957C-CE056CB9B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E7535D-856D-444E-87E9-2A741146D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2F97-12CC-4650-B5B0-B2F463A8BABD}" type="datetimeFigureOut">
              <a:rPr lang="es-MX" smtClean="0"/>
              <a:t>29/04/2022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12B213-6E07-4E05-935C-6D7A99F8B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C690A-C171-43E8-AC0D-F797099E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6A34-4E51-4067-AD28-616B481B2A6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9311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94EC-62DA-4244-ACB8-A83DFAE3D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nter Black" panose="02000503000000020004" pitchFamily="2" charset="0"/>
                <a:ea typeface="Inter Blac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A38064-7EC5-4AC4-AA63-84BC786EE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2F97-12CC-4650-B5B0-B2F463A8BABD}" type="datetimeFigureOut">
              <a:rPr lang="es-MX" smtClean="0"/>
              <a:t>29/04/2022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F471F-C03B-420B-A51E-A479CA215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D38C39-E822-46D2-AA0B-9F9B4523E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6A34-4E51-4067-AD28-616B481B2A6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2219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7F713E-8596-49C9-A6B1-CBB0C6FBE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2F97-12CC-4650-B5B0-B2F463A8BABD}" type="datetimeFigureOut">
              <a:rPr lang="es-MX" smtClean="0"/>
              <a:t>29/04/2022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78E1D5-A31B-4B91-8F84-73EDB9AA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1F804-FB5B-4600-8E5E-79D6C03F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6A34-4E51-4067-AD28-616B481B2A6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651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CEBF-F98D-49FF-B4F1-498B2084F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3932237" cy="568642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EC7A3-FA24-4BF3-8374-1580DB5F74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5950" y="1"/>
            <a:ext cx="649605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23633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1C217-4FE3-4D20-9310-489CDFDD2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8B9EB-72F9-4759-B551-DB9F94D62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82F13-D0B3-42CD-9C73-EE2042829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2F97-12CC-4650-B5B0-B2F463A8BABD}" type="datetimeFigureOut">
              <a:rPr lang="es-MX" smtClean="0"/>
              <a:t>29/04/2022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5FD34-E328-4B95-98D3-833E3D9FD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B3679-0745-41DB-8566-25857791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6A34-4E51-4067-AD28-616B481B2A6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442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53221A-16C6-4683-8202-E6C6B744A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AEB5E-88CD-4B6C-B754-3DE875632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413F3-B080-4F1A-B419-87BF35936F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fld id="{06AE2F97-12CC-4650-B5B0-B2F463A8BABD}" type="datetimeFigureOut">
              <a:rPr lang="es-MX" smtClean="0"/>
              <a:pPr/>
              <a:t>29/04/2022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5B20D-77DA-4947-9658-BCD359525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7688C-16EC-4EEF-AEB9-10EBD1F8F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fld id="{0E4F6A34-4E51-4067-AD28-616B481B2A64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4003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10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3.wdp"/><Relationship Id="rId7" Type="http://schemas.openxmlformats.org/officeDocument/2006/relationships/image" Target="../media/image2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microsoft.com/office/2007/relationships/hdphoto" Target="../media/hdphoto3.wdp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40.sv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4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4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microsoft.com/office/2007/relationships/hdphoto" Target="../media/hdphoto1.wdp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3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microsoft.com/office/2007/relationships/hdphoto" Target="../media/hdphoto1.wdp"/><Relationship Id="rId7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png"/><Relationship Id="rId5" Type="http://schemas.microsoft.com/office/2007/relationships/hdphoto" Target="../media/hdphoto4.wdp"/><Relationship Id="rId4" Type="http://schemas.openxmlformats.org/officeDocument/2006/relationships/image" Target="../media/image69.png"/><Relationship Id="rId9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microsoft.com/office/2007/relationships/hdphoto" Target="../media/hdphoto4.wdp"/><Relationship Id="rId5" Type="http://schemas.openxmlformats.org/officeDocument/2006/relationships/image" Target="../media/image72.png"/><Relationship Id="rId10" Type="http://schemas.microsoft.com/office/2007/relationships/hdphoto" Target="../media/hdphoto6.wdp"/><Relationship Id="rId4" Type="http://schemas.microsoft.com/office/2007/relationships/hdphoto" Target="../media/hdphoto1.wdp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microsoft.com/office/2007/relationships/hdphoto" Target="../media/hdphoto4.wdp"/><Relationship Id="rId5" Type="http://schemas.openxmlformats.org/officeDocument/2006/relationships/image" Target="../media/image69.png"/><Relationship Id="rId10" Type="http://schemas.microsoft.com/office/2007/relationships/hdphoto" Target="../media/hdphoto6.wdp"/><Relationship Id="rId4" Type="http://schemas.microsoft.com/office/2007/relationships/hdphoto" Target="../media/hdphoto1.wdp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microsoft.com/office/2007/relationships/hdphoto" Target="../media/hdphoto4.wdp"/><Relationship Id="rId5" Type="http://schemas.openxmlformats.org/officeDocument/2006/relationships/image" Target="../media/image69.png"/><Relationship Id="rId10" Type="http://schemas.microsoft.com/office/2007/relationships/hdphoto" Target="../media/hdphoto6.wdp"/><Relationship Id="rId4" Type="http://schemas.microsoft.com/office/2007/relationships/hdphoto" Target="../media/hdphoto1.wdp"/><Relationship Id="rId9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gif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gif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gif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gif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gi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gif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gi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gif"/><Relationship Id="rId4" Type="http://schemas.microsoft.com/office/2007/relationships/hdphoto" Target="../media/hdphoto3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gif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gif"/><Relationship Id="rId4" Type="http://schemas.microsoft.com/office/2007/relationships/hdphoto" Target="../media/hdphoto3.wdp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3.wdp"/><Relationship Id="rId7" Type="http://schemas.openxmlformats.org/officeDocument/2006/relationships/image" Target="../media/image2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microsoft.com/office/2007/relationships/hdphoto" Target="../media/hdphoto3.wdp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C50C11-6686-4FE3-95AB-7E430D02F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4DFF1D-7B62-4C37-8E27-0ECD74302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9300"/>
            <a:ext cx="9144000" cy="2819400"/>
          </a:xfrm>
        </p:spPr>
        <p:txBody>
          <a:bodyPr anchor="ctr">
            <a:normAutofit/>
          </a:bodyPr>
          <a:lstStyle/>
          <a:p>
            <a:r>
              <a:rPr lang="es-MX" sz="8000" dirty="0"/>
              <a:t>CURSO DE </a:t>
            </a:r>
            <a:br>
              <a:rPr lang="es-MX" sz="8000" dirty="0">
                <a:latin typeface="Inter Black" panose="02000503000000020004" pitchFamily="2" charset="0"/>
                <a:ea typeface="Inter Black" panose="02000503000000020004" pitchFamily="2" charset="0"/>
              </a:rPr>
            </a:br>
            <a:r>
              <a:rPr lang="es-MX" sz="8000" b="0" dirty="0">
                <a:solidFill>
                  <a:srgbClr val="DA0037"/>
                </a:solidFill>
                <a:latin typeface="EE-Riot" panose="02000500000000000000" pitchFamily="2" charset="0"/>
              </a:rPr>
              <a:t>DESARROLLO</a:t>
            </a:r>
            <a:r>
              <a:rPr lang="es-MX" sz="8000" dirty="0">
                <a:latin typeface="Inter Black" panose="02000503000000020004" pitchFamily="2" charset="0"/>
                <a:ea typeface="Inter Black" panose="02000503000000020004" pitchFamily="2" charset="0"/>
              </a:rPr>
              <a:t> </a:t>
            </a:r>
            <a:r>
              <a:rPr lang="es-MX" sz="8000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896844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65665-F1AE-4C49-A1EE-0DE44FCA17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365125"/>
            <a:ext cx="1169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MX" sz="6000" dirty="0">
                <a:solidFill>
                  <a:srgbClr val="171717"/>
                </a:solidFill>
              </a:rPr>
              <a:t>COMPILADOR</a:t>
            </a:r>
            <a:r>
              <a:rPr lang="es-MX" sz="6000" spc="600" dirty="0">
                <a:solidFill>
                  <a:srgbClr val="0057DA"/>
                </a:solidFill>
                <a:latin typeface="EE-Riot" panose="02000500000000000000" pitchFamily="2" charset="0"/>
              </a:rPr>
              <a:t>/</a:t>
            </a:r>
            <a:r>
              <a:rPr lang="es-MX" sz="6000" dirty="0">
                <a:solidFill>
                  <a:srgbClr val="171717"/>
                </a:solidFill>
              </a:rPr>
              <a:t>EMPAQUETADOR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1A66C-961F-4196-9F90-FF430AEDB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73" y="2419348"/>
            <a:ext cx="3362327" cy="336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31CF40-633F-4BA8-9DE2-8AC12667A7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45" y="2233613"/>
            <a:ext cx="3548062" cy="354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867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171717"/>
                </a:solidFill>
              </a:rPr>
              <a:t>MEDIDAS</a:t>
            </a:r>
            <a:r>
              <a:rPr lang="es-MX" sz="6000" dirty="0">
                <a:solidFill>
                  <a:srgbClr val="DA0037"/>
                </a:solidFill>
              </a:rPr>
              <a:t> </a:t>
            </a:r>
            <a:r>
              <a:rPr lang="es-MX" sz="6000" dirty="0">
                <a:solidFill>
                  <a:srgbClr val="0057DA"/>
                </a:solidFill>
                <a:latin typeface="EE-Riot" panose="02000500000000000000" pitchFamily="2" charset="0"/>
              </a:rPr>
              <a:t>RELATIVAS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472166-3D06-4964-BD08-DA63823937B7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06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4EDA4-9215-4661-B2ED-3DB08E794B01}"/>
              </a:ext>
            </a:extLst>
          </p:cNvPr>
          <p:cNvSpPr txBox="1"/>
          <p:nvPr/>
        </p:nvSpPr>
        <p:spPr>
          <a:xfrm>
            <a:off x="657225" y="1690688"/>
            <a:ext cx="108775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Inter" panose="02000503000000020004" pitchFamily="2" charset="0"/>
                <a:ea typeface="Inter" panose="02000503000000020004" pitchFamily="2" charset="0"/>
              </a:rPr>
              <a:t>Aquellas medidas que </a:t>
            </a:r>
            <a:r>
              <a:rPr lang="es-ES" sz="4000" b="1" dirty="0">
                <a:solidFill>
                  <a:srgbClr val="00B050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cambiaran</a:t>
            </a:r>
            <a:r>
              <a:rPr lang="es-ES" sz="4000" dirty="0">
                <a:latin typeface="Inter" panose="02000503000000020004" pitchFamily="2" charset="0"/>
                <a:ea typeface="Inter" panose="02000503000000020004" pitchFamily="2" charset="0"/>
              </a:rPr>
              <a:t> dependiendo del tamaño del dispositivo, por ejemplo: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4000" b="1" dirty="0">
                <a:latin typeface="Inter Black" panose="02000503000000020004" pitchFamily="2" charset="0"/>
                <a:ea typeface="Inter Black" panose="02000503000000020004" pitchFamily="2" charset="0"/>
                <a:cs typeface="JetBrains Mono NL ExtraBold" panose="02000009000000000000" pitchFamily="49" charset="0"/>
              </a:rPr>
              <a:t>% (porcentaje)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4000" b="1" dirty="0">
                <a:latin typeface="Inter Black" panose="02000503000000020004" pitchFamily="2" charset="0"/>
                <a:ea typeface="Inter Black" panose="02000503000000020004" pitchFamily="2" charset="0"/>
                <a:cs typeface="JetBrains Mono NL ExtraBold" panose="02000009000000000000" pitchFamily="49" charset="0"/>
              </a:rPr>
              <a:t>em (elemento)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4000" b="1" dirty="0">
                <a:latin typeface="Inter Black" panose="02000503000000020004" pitchFamily="2" charset="0"/>
                <a:ea typeface="Inter Black" panose="02000503000000020004" pitchFamily="2" charset="0"/>
                <a:cs typeface="JetBrains Mono NL ExtraBold" panose="02000009000000000000" pitchFamily="49" charset="0"/>
              </a:rPr>
              <a:t>rem (em raíz)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4000" b="1" dirty="0" err="1">
                <a:latin typeface="Inter Black" panose="02000503000000020004" pitchFamily="2" charset="0"/>
                <a:ea typeface="Inter Black" panose="02000503000000020004" pitchFamily="2" charset="0"/>
                <a:cs typeface="JetBrains Mono NL ExtraBold" panose="02000009000000000000" pitchFamily="49" charset="0"/>
              </a:rPr>
              <a:t>vh</a:t>
            </a:r>
            <a:r>
              <a:rPr lang="es-MX" sz="4000" b="1" dirty="0">
                <a:latin typeface="Inter Black" panose="02000503000000020004" pitchFamily="2" charset="0"/>
                <a:ea typeface="Inter Black" panose="02000503000000020004" pitchFamily="2" charset="0"/>
                <a:cs typeface="JetBrains Mono NL ExtraBold" panose="02000009000000000000" pitchFamily="49" charset="0"/>
              </a:rPr>
              <a:t> (</a:t>
            </a:r>
            <a:r>
              <a:rPr lang="es-MX" sz="4000" b="1" dirty="0" err="1">
                <a:latin typeface="Inter Black" panose="02000503000000020004" pitchFamily="2" charset="0"/>
                <a:ea typeface="Inter Black" panose="02000503000000020004" pitchFamily="2" charset="0"/>
                <a:cs typeface="JetBrains Mono NL ExtraBold" panose="02000009000000000000" pitchFamily="49" charset="0"/>
              </a:rPr>
              <a:t>viewport</a:t>
            </a:r>
            <a:r>
              <a:rPr lang="es-MX" sz="4000" b="1" dirty="0">
                <a:latin typeface="Inter Black" panose="02000503000000020004" pitchFamily="2" charset="0"/>
                <a:ea typeface="Inter Black" panose="02000503000000020004" pitchFamily="2" charset="0"/>
                <a:cs typeface="JetBrains Mono NL ExtraBold" panose="02000009000000000000" pitchFamily="49" charset="0"/>
              </a:rPr>
              <a:t> </a:t>
            </a:r>
            <a:r>
              <a:rPr lang="es-MX" sz="4000" b="1" dirty="0" err="1">
                <a:latin typeface="Inter Black" panose="02000503000000020004" pitchFamily="2" charset="0"/>
                <a:ea typeface="Inter Black" panose="02000503000000020004" pitchFamily="2" charset="0"/>
                <a:cs typeface="JetBrains Mono NL ExtraBold" panose="02000009000000000000" pitchFamily="49" charset="0"/>
              </a:rPr>
              <a:t>height</a:t>
            </a:r>
            <a:r>
              <a:rPr lang="es-MX" sz="4000" b="1" dirty="0">
                <a:latin typeface="Inter Black" panose="02000503000000020004" pitchFamily="2" charset="0"/>
                <a:ea typeface="Inter Black" panose="02000503000000020004" pitchFamily="2" charset="0"/>
                <a:cs typeface="JetBrains Mono NL ExtraBold" panose="02000009000000000000" pitchFamily="49" charset="0"/>
              </a:rPr>
              <a:t>)</a:t>
            </a:r>
            <a:endParaRPr lang="es-ES" sz="4000" b="1" dirty="0">
              <a:latin typeface="Inter Black" panose="02000503000000020004" pitchFamily="2" charset="0"/>
              <a:ea typeface="Inter Black" panose="02000503000000020004" pitchFamily="2" charset="0"/>
              <a:cs typeface="JetBrains Mono NL Extra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7016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171717"/>
                </a:solidFill>
              </a:rPr>
              <a:t>MEDIDAS</a:t>
            </a:r>
            <a:r>
              <a:rPr lang="es-MX" sz="6000" dirty="0">
                <a:solidFill>
                  <a:srgbClr val="DA0037"/>
                </a:solidFill>
              </a:rPr>
              <a:t> </a:t>
            </a:r>
            <a:r>
              <a:rPr lang="es-MX" sz="6000" dirty="0">
                <a:solidFill>
                  <a:srgbClr val="0057DA"/>
                </a:solidFill>
                <a:latin typeface="EE-Riot" panose="02000500000000000000" pitchFamily="2" charset="0"/>
              </a:rPr>
              <a:t>em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472166-3D06-4964-BD08-DA63823937B7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06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4EDA4-9215-4661-B2ED-3DB08E794B01}"/>
              </a:ext>
            </a:extLst>
          </p:cNvPr>
          <p:cNvSpPr txBox="1"/>
          <p:nvPr/>
        </p:nvSpPr>
        <p:spPr>
          <a:xfrm>
            <a:off x="657225" y="1968594"/>
            <a:ext cx="108775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Inter" panose="02000503000000020004" pitchFamily="2" charset="0"/>
                <a:ea typeface="Inter" panose="02000503000000020004" pitchFamily="2" charset="0"/>
              </a:rPr>
              <a:t>Em es un acrónimo de </a:t>
            </a:r>
            <a:r>
              <a:rPr lang="es-ES" sz="4000" b="1" dirty="0">
                <a:latin typeface="Inter" panose="02000503000000020004" pitchFamily="2" charset="0"/>
                <a:ea typeface="Inter" panose="02000503000000020004" pitchFamily="2" charset="0"/>
              </a:rPr>
              <a:t>elemento</a:t>
            </a:r>
            <a:r>
              <a:rPr lang="es-ES" sz="4000" dirty="0">
                <a:latin typeface="Inter" panose="02000503000000020004" pitchFamily="2" charset="0"/>
                <a:ea typeface="Inter" panose="02000503000000020004" pitchFamily="2" charset="0"/>
              </a:rPr>
              <a:t> y lo que hace es que toma el tamaño de fuente de su padre directo. Si un párrafo está encerrado en un </a:t>
            </a:r>
            <a:r>
              <a:rPr lang="es-ES" sz="4000" dirty="0" err="1">
                <a:latin typeface="Inter" panose="02000503000000020004" pitchFamily="2" charset="0"/>
                <a:ea typeface="Inter" panose="02000503000000020004" pitchFamily="2" charset="0"/>
              </a:rPr>
              <a:t>div</a:t>
            </a:r>
            <a:r>
              <a:rPr lang="es-ES" sz="4000" dirty="0">
                <a:latin typeface="Inter" panose="02000503000000020004" pitchFamily="2" charset="0"/>
                <a:ea typeface="Inter" panose="02000503000000020004" pitchFamily="2" charset="0"/>
              </a:rPr>
              <a:t> que tiene un tamaño fuente de 16px, entonces: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b="1" dirty="0">
                <a:latin typeface="Inter Black" panose="02000503000000020004" pitchFamily="2" charset="0"/>
                <a:ea typeface="Inter Black" panose="02000503000000020004" pitchFamily="2" charset="0"/>
                <a:cs typeface="JetBrains Mono NL ExtraBold" panose="02000009000000000000" pitchFamily="49" charset="0"/>
              </a:rPr>
              <a:t>1em → 16px</a:t>
            </a:r>
            <a:endParaRPr lang="es-ES" sz="4000" b="1" dirty="0">
              <a:latin typeface="Inter" panose="02000503000000020004" pitchFamily="2" charset="0"/>
              <a:ea typeface="Inter" panose="02000503000000020004" pitchFamily="2" charset="0"/>
              <a:cs typeface="JetBrains Mono NL ExtraBold" panose="02000009000000000000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b="1" dirty="0">
                <a:latin typeface="Inter Black" panose="02000503000000020004" pitchFamily="2" charset="0"/>
                <a:ea typeface="Inter Black" panose="02000503000000020004" pitchFamily="2" charset="0"/>
                <a:cs typeface="JetBrains Mono NL ExtraBold" panose="02000009000000000000" pitchFamily="49" charset="0"/>
              </a:rPr>
              <a:t>2em → 32px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389A2-EC81-4BBB-9AE6-CBDAE43901D4}"/>
              </a:ext>
            </a:extLst>
          </p:cNvPr>
          <p:cNvSpPr txBox="1"/>
          <p:nvPr/>
        </p:nvSpPr>
        <p:spPr>
          <a:xfrm rot="433411">
            <a:off x="2254310" y="1138212"/>
            <a:ext cx="3374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b="1" spc="300" dirty="0">
                <a:solidFill>
                  <a:srgbClr val="E34B21"/>
                </a:solidFill>
                <a:latin typeface="EE-Riot" panose="02000500000000000000" pitchFamily="2" charset="0"/>
              </a:rPr>
              <a:t>MEJOR EVITAR</a:t>
            </a:r>
          </a:p>
        </p:txBody>
      </p:sp>
    </p:spTree>
    <p:extLst>
      <p:ext uri="{BB962C8B-B14F-4D97-AF65-F5344CB8AC3E}">
        <p14:creationId xmlns:p14="http://schemas.microsoft.com/office/powerpoint/2010/main" val="2042723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171717"/>
                </a:solidFill>
              </a:rPr>
              <a:t>MEDIDAS</a:t>
            </a:r>
            <a:r>
              <a:rPr lang="es-MX" sz="6000" dirty="0">
                <a:solidFill>
                  <a:srgbClr val="DA0037"/>
                </a:solidFill>
              </a:rPr>
              <a:t> </a:t>
            </a:r>
            <a:r>
              <a:rPr lang="es-MX" sz="6000" dirty="0" err="1">
                <a:solidFill>
                  <a:srgbClr val="0057DA"/>
                </a:solidFill>
                <a:latin typeface="EE-Riot" panose="02000500000000000000" pitchFamily="2" charset="0"/>
              </a:rPr>
              <a:t>REm</a:t>
            </a:r>
            <a:endParaRPr lang="es-MX" sz="6000" dirty="0">
              <a:solidFill>
                <a:srgbClr val="0057DA"/>
              </a:solidFill>
              <a:latin typeface="EE-Riot" panose="020005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472166-3D06-4964-BD08-DA63823937B7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06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4EDA4-9215-4661-B2ED-3DB08E794B01}"/>
              </a:ext>
            </a:extLst>
          </p:cNvPr>
          <p:cNvSpPr txBox="1"/>
          <p:nvPr/>
        </p:nvSpPr>
        <p:spPr>
          <a:xfrm>
            <a:off x="657225" y="1968594"/>
            <a:ext cx="108775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Inter" panose="02000503000000020004" pitchFamily="2" charset="0"/>
                <a:ea typeface="Inter" panose="02000503000000020004" pitchFamily="2" charset="0"/>
              </a:rPr>
              <a:t>Em es un acrónimo de </a:t>
            </a:r>
            <a:r>
              <a:rPr lang="es-ES" sz="4000" b="1" dirty="0">
                <a:latin typeface="Inter" panose="02000503000000020004" pitchFamily="2" charset="0"/>
                <a:ea typeface="Inter" panose="02000503000000020004" pitchFamily="2" charset="0"/>
              </a:rPr>
              <a:t>elemento</a:t>
            </a:r>
            <a:r>
              <a:rPr lang="es-ES" sz="4000" dirty="0">
                <a:latin typeface="Inter" panose="02000503000000020004" pitchFamily="2" charset="0"/>
                <a:ea typeface="Inter" panose="02000503000000020004" pitchFamily="2" charset="0"/>
              </a:rPr>
              <a:t> y lo que hace es que toma el tamaño de fuente de su padre directo. Si un párrafo está encerrado en un </a:t>
            </a:r>
            <a:r>
              <a:rPr lang="es-ES" sz="4000" dirty="0" err="1">
                <a:latin typeface="Inter" panose="02000503000000020004" pitchFamily="2" charset="0"/>
                <a:ea typeface="Inter" panose="02000503000000020004" pitchFamily="2" charset="0"/>
              </a:rPr>
              <a:t>div</a:t>
            </a:r>
            <a:r>
              <a:rPr lang="es-ES" sz="4000" dirty="0">
                <a:latin typeface="Inter" panose="02000503000000020004" pitchFamily="2" charset="0"/>
                <a:ea typeface="Inter" panose="02000503000000020004" pitchFamily="2" charset="0"/>
              </a:rPr>
              <a:t> que tiene un tamaño fuente de 16px, entonces: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b="1" dirty="0">
                <a:latin typeface="Inter Black" panose="02000503000000020004" pitchFamily="2" charset="0"/>
                <a:ea typeface="Inter Black" panose="02000503000000020004" pitchFamily="2" charset="0"/>
                <a:cs typeface="JetBrains Mono NL ExtraBold" panose="02000009000000000000" pitchFamily="49" charset="0"/>
              </a:rPr>
              <a:t>1em → 16px</a:t>
            </a:r>
            <a:endParaRPr lang="es-ES" sz="4000" b="1" dirty="0">
              <a:latin typeface="Inter" panose="02000503000000020004" pitchFamily="2" charset="0"/>
              <a:ea typeface="Inter" panose="02000503000000020004" pitchFamily="2" charset="0"/>
              <a:cs typeface="JetBrains Mono NL ExtraBold" panose="02000009000000000000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b="1" dirty="0">
                <a:latin typeface="Inter Black" panose="02000503000000020004" pitchFamily="2" charset="0"/>
                <a:ea typeface="Inter Black" panose="02000503000000020004" pitchFamily="2" charset="0"/>
                <a:cs typeface="JetBrains Mono NL ExtraBold" panose="02000009000000000000" pitchFamily="49" charset="0"/>
              </a:rPr>
              <a:t>2em → 32px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389A2-EC81-4BBB-9AE6-CBDAE43901D4}"/>
              </a:ext>
            </a:extLst>
          </p:cNvPr>
          <p:cNvSpPr txBox="1"/>
          <p:nvPr/>
        </p:nvSpPr>
        <p:spPr>
          <a:xfrm rot="433411">
            <a:off x="2254310" y="1138212"/>
            <a:ext cx="3374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b="1" spc="300" dirty="0">
                <a:solidFill>
                  <a:srgbClr val="E34B21"/>
                </a:solidFill>
                <a:latin typeface="EE-Riot" panose="02000500000000000000" pitchFamily="2" charset="0"/>
              </a:rPr>
              <a:t>MEJOR EVITAR</a:t>
            </a:r>
          </a:p>
        </p:txBody>
      </p:sp>
    </p:spTree>
    <p:extLst>
      <p:ext uri="{BB962C8B-B14F-4D97-AF65-F5344CB8AC3E}">
        <p14:creationId xmlns:p14="http://schemas.microsoft.com/office/powerpoint/2010/main" val="23900972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1A2A40-465B-4F40-A40C-39A9DC6BD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766798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B1B84-BC12-4578-838A-A69DD6B10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804"/>
          <a:stretch/>
        </p:blipFill>
        <p:spPr>
          <a:xfrm flipH="1">
            <a:off x="0" y="-1"/>
            <a:ext cx="12192000" cy="20708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4231"/>
            <a:ext cx="10515600" cy="1589182"/>
          </a:xfrm>
        </p:spPr>
        <p:txBody>
          <a:bodyPr>
            <a:normAutofit/>
          </a:bodyPr>
          <a:lstStyle/>
          <a:p>
            <a:pPr algn="ctr"/>
            <a:r>
              <a:rPr lang="es-MX" sz="8800" b="0" dirty="0" err="1">
                <a:solidFill>
                  <a:srgbClr val="171717"/>
                </a:solidFill>
              </a:rPr>
              <a:t>max</a:t>
            </a:r>
            <a:r>
              <a:rPr lang="es-MX" sz="8800" b="0" dirty="0">
                <a:solidFill>
                  <a:srgbClr val="171717"/>
                </a:solidFill>
              </a:rPr>
              <a:t>/min </a:t>
            </a:r>
            <a:r>
              <a:rPr lang="es-MX" sz="8800" b="0" dirty="0" err="1">
                <a:solidFill>
                  <a:srgbClr val="171717"/>
                </a:solidFill>
              </a:rPr>
              <a:t>width</a:t>
            </a:r>
            <a:endParaRPr lang="es-MX" sz="3200" spc="300" dirty="0">
              <a:ln w="38100">
                <a:solidFill>
                  <a:srgbClr val="DA0037"/>
                </a:solidFill>
                <a:prstDash val="solid"/>
              </a:ln>
              <a:solidFill>
                <a:srgbClr val="7030A0"/>
              </a:solidFill>
              <a:latin typeface="EE-Riot" panose="020005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E2D63E-A6BE-4E0F-9007-97EAAE914DDE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06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9110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1A2A40-465B-4F40-A40C-39A9DC6BD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766798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B1B84-BC12-4578-838A-A69DD6B10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804"/>
          <a:stretch/>
        </p:blipFill>
        <p:spPr>
          <a:xfrm flipH="1">
            <a:off x="0" y="-1"/>
            <a:ext cx="12192000" cy="20708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4231"/>
            <a:ext cx="10515600" cy="1589182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2500" b="0" dirty="0">
                <a:solidFill>
                  <a:srgbClr val="0057DA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DISPLAY</a:t>
            </a:r>
            <a:endParaRPr lang="es-MX" sz="4000" b="0" spc="300" dirty="0">
              <a:ln w="38100">
                <a:solidFill>
                  <a:srgbClr val="DA0037"/>
                </a:solidFill>
                <a:prstDash val="solid"/>
              </a:ln>
              <a:solidFill>
                <a:srgbClr val="0057DA"/>
              </a:solidFill>
              <a:latin typeface="JetBrains Mono NL ExtraBold" panose="02000009000000000000" pitchFamily="49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E2D63E-A6BE-4E0F-9007-97EAAE914DDE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06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348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1A2A40-465B-4F40-A40C-39A9DC6BD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766798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B1B84-BC12-4578-838A-A69DD6B10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804"/>
          <a:stretch/>
        </p:blipFill>
        <p:spPr>
          <a:xfrm flipH="1">
            <a:off x="0" y="-1"/>
            <a:ext cx="12192000" cy="20708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4231"/>
            <a:ext cx="10515600" cy="1589182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2500" spc="300" dirty="0">
                <a:solidFill>
                  <a:srgbClr val="DA0037"/>
                </a:solidFill>
                <a:latin typeface="EE-Riot" panose="02000500000000000000" pitchFamily="2" charset="0"/>
              </a:rPr>
              <a:t>VARIABLES</a:t>
            </a:r>
            <a:endParaRPr lang="es-MX" sz="4000" spc="300" dirty="0">
              <a:ln w="38100">
                <a:solidFill>
                  <a:srgbClr val="DA0037"/>
                </a:solidFill>
                <a:prstDash val="solid"/>
              </a:ln>
              <a:solidFill>
                <a:srgbClr val="DA0037"/>
              </a:solidFill>
              <a:latin typeface="EE-Riot" panose="020005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E2D63E-A6BE-4E0F-9007-97EAAE914DDE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06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2035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1A2A40-465B-4F40-A40C-39A9DC6BD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766798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B1B84-BC12-4578-838A-A69DD6B10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804"/>
          <a:stretch/>
        </p:blipFill>
        <p:spPr>
          <a:xfrm flipH="1">
            <a:off x="0" y="-1"/>
            <a:ext cx="12192000" cy="20708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4231"/>
            <a:ext cx="10515600" cy="1589182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2500" b="0" dirty="0">
                <a:ln w="38100">
                  <a:noFill/>
                  <a:prstDash val="solid"/>
                </a:ln>
                <a:solidFill>
                  <a:srgbClr val="7030A0"/>
                </a:solidFill>
                <a:latin typeface="Infoma Ultra" panose="020B0A08030101010103" pitchFamily="34" charset="0"/>
              </a:rPr>
              <a:t>Web </a:t>
            </a:r>
            <a:r>
              <a:rPr lang="es-MX" sz="12500" b="0" dirty="0" err="1">
                <a:ln w="38100">
                  <a:noFill/>
                  <a:prstDash val="solid"/>
                </a:ln>
                <a:solidFill>
                  <a:srgbClr val="7030A0"/>
                </a:solidFill>
                <a:latin typeface="Infoma Ultra" panose="020B0A08030101010103" pitchFamily="34" charset="0"/>
              </a:rPr>
              <a:t>Fonts</a:t>
            </a:r>
            <a:endParaRPr lang="es-MX" sz="12500" b="0" dirty="0">
              <a:ln w="38100">
                <a:noFill/>
                <a:prstDash val="solid"/>
              </a:ln>
              <a:solidFill>
                <a:srgbClr val="7030A0"/>
              </a:solidFill>
              <a:latin typeface="Infoma Ultra" panose="020B0A080301010101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E2D63E-A6BE-4E0F-9007-97EAAE914DDE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06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817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1A2A40-465B-4F40-A40C-39A9DC6BD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766798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B1B84-BC12-4578-838A-A69DD6B10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804"/>
          <a:stretch/>
        </p:blipFill>
        <p:spPr>
          <a:xfrm flipH="1">
            <a:off x="0" y="-1"/>
            <a:ext cx="12192000" cy="20708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4231"/>
            <a:ext cx="10515600" cy="1589182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2500" b="0" dirty="0">
                <a:solidFill>
                  <a:srgbClr val="171717"/>
                </a:solidFill>
              </a:rPr>
              <a:t>MEDIA </a:t>
            </a:r>
            <a:r>
              <a:rPr lang="es-MX" sz="12500" dirty="0">
                <a:solidFill>
                  <a:srgbClr val="0057DA"/>
                </a:solidFill>
                <a:latin typeface="EE-Riot" panose="02000500000000000000" pitchFamily="2" charset="0"/>
              </a:rPr>
              <a:t>QUERIES</a:t>
            </a:r>
            <a:endParaRPr lang="es-MX" sz="3600" spc="300" dirty="0">
              <a:ln w="38100">
                <a:solidFill>
                  <a:srgbClr val="DA0037"/>
                </a:solidFill>
                <a:prstDash val="solid"/>
              </a:ln>
              <a:solidFill>
                <a:srgbClr val="0057DA"/>
              </a:solidFill>
              <a:latin typeface="EE-Riot" panose="020005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E2D63E-A6BE-4E0F-9007-97EAAE914DDE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06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1762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EDE5ECA-29FD-4277-A988-7932BC936FD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C0D8C5-E2F2-47CE-9282-251460A843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t="9674" r="4238" b="37999"/>
          <a:stretch/>
        </p:blipFill>
        <p:spPr>
          <a:xfrm>
            <a:off x="1104303" y="638244"/>
            <a:ext cx="4424680" cy="55815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36217-DC1C-49DF-B5A3-22051A5B62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" t="9307" r="4568" b="41778"/>
          <a:stretch/>
        </p:blipFill>
        <p:spPr>
          <a:xfrm>
            <a:off x="6519584" y="638244"/>
            <a:ext cx="4690975" cy="55815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2474320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9C762E-8290-48C2-84CB-32C6953E1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804"/>
          <a:stretch/>
        </p:blipFill>
        <p:spPr>
          <a:xfrm flipH="1">
            <a:off x="0" y="4787153"/>
            <a:ext cx="12192000" cy="20708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A11EAB-05E2-44BB-B9FA-0D328DB83F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581" b="1"/>
          <a:stretch/>
        </p:blipFill>
        <p:spPr>
          <a:xfrm flipH="1">
            <a:off x="0" y="0"/>
            <a:ext cx="12192000" cy="2223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6151"/>
            <a:ext cx="10515600" cy="1965698"/>
          </a:xfrm>
        </p:spPr>
        <p:txBody>
          <a:bodyPr>
            <a:noAutofit/>
          </a:bodyPr>
          <a:lstStyle/>
          <a:p>
            <a:pPr algn="ctr"/>
            <a:r>
              <a:rPr lang="es-MX" sz="10000" b="0" dirty="0"/>
              <a:t>NUNCA PAREN DE </a:t>
            </a:r>
            <a:r>
              <a:rPr lang="es-MX" sz="10000" b="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APRENDER</a:t>
            </a:r>
            <a:endParaRPr lang="es-MX" sz="10000" dirty="0">
              <a:ln w="38100">
                <a:solidFill>
                  <a:srgbClr val="DA0037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latin typeface="EE-Riot" panose="02000500000000000000" pitchFamily="2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3EDE7D-4392-457B-9468-464C9265F745}"/>
              </a:ext>
            </a:extLst>
          </p:cNvPr>
          <p:cNvSpPr txBox="1">
            <a:spLocks/>
          </p:cNvSpPr>
          <p:nvPr/>
        </p:nvSpPr>
        <p:spPr>
          <a:xfrm>
            <a:off x="2850781" y="3221695"/>
            <a:ext cx="8610599" cy="2070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300" b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APRENDER</a:t>
            </a:r>
            <a:endParaRPr lang="es-MX" sz="10300" dirty="0">
              <a:ln w="38100">
                <a:solidFill>
                  <a:srgbClr val="DA0037"/>
                </a:solidFill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latin typeface="EE-Riot" panose="02000500000000000000" pitchFamily="2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450355A-3CE9-4A80-A234-915CD75A6265}"/>
              </a:ext>
            </a:extLst>
          </p:cNvPr>
          <p:cNvSpPr txBox="1">
            <a:spLocks/>
          </p:cNvSpPr>
          <p:nvPr/>
        </p:nvSpPr>
        <p:spPr>
          <a:xfrm>
            <a:off x="3003181" y="3374095"/>
            <a:ext cx="8610599" cy="2070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300" b="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APRENDER</a:t>
            </a:r>
            <a:endParaRPr lang="es-MX" sz="10300" dirty="0">
              <a:ln w="38100">
                <a:solidFill>
                  <a:srgbClr val="DA0037"/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EE-Riot" panose="02000500000000000000" pitchFamily="2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17DD5B-490D-4D54-BD9E-6A7AF774AD12}"/>
              </a:ext>
            </a:extLst>
          </p:cNvPr>
          <p:cNvSpPr txBox="1">
            <a:spLocks/>
          </p:cNvSpPr>
          <p:nvPr/>
        </p:nvSpPr>
        <p:spPr>
          <a:xfrm>
            <a:off x="3155581" y="3526495"/>
            <a:ext cx="8610599" cy="2070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300" b="0" dirty="0">
                <a:solidFill>
                  <a:schemeClr val="accent6">
                    <a:lumMod val="75000"/>
                  </a:schemeClr>
                </a:solidFill>
              </a:rPr>
              <a:t>APRENDER</a:t>
            </a:r>
            <a:endParaRPr lang="es-MX" sz="10300" dirty="0">
              <a:ln w="38100">
                <a:solidFill>
                  <a:srgbClr val="DA0037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latin typeface="EE-Riot" panose="02000500000000000000" pitchFamily="2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EEBB1E0-C57A-43E9-9662-1578E3AF0D1D}"/>
              </a:ext>
            </a:extLst>
          </p:cNvPr>
          <p:cNvSpPr txBox="1">
            <a:spLocks/>
          </p:cNvSpPr>
          <p:nvPr/>
        </p:nvSpPr>
        <p:spPr>
          <a:xfrm>
            <a:off x="3307981" y="3678895"/>
            <a:ext cx="8610599" cy="2070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300" b="0" dirty="0">
                <a:solidFill>
                  <a:schemeClr val="accent6">
                    <a:lumMod val="50000"/>
                  </a:schemeClr>
                </a:solidFill>
              </a:rPr>
              <a:t>APRENDER</a:t>
            </a:r>
            <a:endParaRPr lang="es-MX" sz="10300" dirty="0">
              <a:ln w="38100">
                <a:solidFill>
                  <a:srgbClr val="DA0037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latin typeface="EE-Riot" panose="02000500000000000000" pitchFamily="2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EA9F134-FEDD-4575-9299-EDAF4DF01808}"/>
              </a:ext>
            </a:extLst>
          </p:cNvPr>
          <p:cNvSpPr txBox="1">
            <a:spLocks/>
          </p:cNvSpPr>
          <p:nvPr/>
        </p:nvSpPr>
        <p:spPr>
          <a:xfrm>
            <a:off x="3460381" y="3831295"/>
            <a:ext cx="8610599" cy="2070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300" b="0" dirty="0">
                <a:solidFill>
                  <a:srgbClr val="00B050"/>
                </a:solidFill>
              </a:rPr>
              <a:t>APRENDER</a:t>
            </a:r>
            <a:endParaRPr lang="es-MX" sz="10300" dirty="0">
              <a:ln w="38100">
                <a:solidFill>
                  <a:srgbClr val="DA0037"/>
                </a:solidFill>
                <a:prstDash val="solid"/>
              </a:ln>
              <a:solidFill>
                <a:srgbClr val="00B050"/>
              </a:solidFill>
              <a:latin typeface="EE-Riot" panose="02000500000000000000" pitchFamily="2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939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9B166B-9C2A-45BF-AC6D-F3869D20A5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171717"/>
                </a:solidFill>
              </a:rPr>
              <a:t>BACKEND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DA7FBD-1CFD-4179-972B-1039F633A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18" y="4578350"/>
            <a:ext cx="1914525" cy="1914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4EC5CC-F88A-49BB-A559-DB142451EB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17" y="1939933"/>
            <a:ext cx="3424237" cy="21401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E72A480-7F30-43B5-9824-BB3A4A4A34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21981" y="2253457"/>
            <a:ext cx="3181350" cy="16657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953165-06CE-49FA-AC72-E3CF91B5C4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08" y="4260374"/>
            <a:ext cx="2333625" cy="22325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D5A20F-1A5D-4784-9A54-40F20EFF37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956" y="4429355"/>
            <a:ext cx="2105025" cy="21050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F2FD56-2E9D-428A-B2ED-3B40B14335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94" y="4481981"/>
            <a:ext cx="1790701" cy="17907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C8D843-433F-42B6-A763-C932DD546D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458" y="2513692"/>
            <a:ext cx="3590925" cy="134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033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4FFB8C-7BF8-4EEA-B43A-A21ADC5F9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9" t="14264" r="18685" b="13085"/>
          <a:stretch/>
        </p:blipFill>
        <p:spPr>
          <a:xfrm>
            <a:off x="0" y="0"/>
            <a:ext cx="4573002" cy="68042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14465C-F426-4293-87E7-FB27CA7AEFC5}"/>
              </a:ext>
            </a:extLst>
          </p:cNvPr>
          <p:cNvSpPr/>
          <p:nvPr/>
        </p:nvSpPr>
        <p:spPr>
          <a:xfrm>
            <a:off x="0" y="0"/>
            <a:ext cx="4573002" cy="6858000"/>
          </a:xfrm>
          <a:prstGeom prst="rect">
            <a:avLst/>
          </a:prstGeom>
          <a:solidFill>
            <a:srgbClr val="171717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AA9012A-07CF-4E27-91DA-D2CCA4D711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656" r="-1163"/>
          <a:stretch/>
        </p:blipFill>
        <p:spPr>
          <a:xfrm rot="10800000">
            <a:off x="-1" y="3586"/>
            <a:ext cx="4573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528396-C386-4D03-9D92-66B27389A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860" y="788894"/>
            <a:ext cx="4828905" cy="1276181"/>
          </a:xfrm>
        </p:spPr>
        <p:txBody>
          <a:bodyPr>
            <a:normAutofit/>
          </a:bodyPr>
          <a:lstStyle/>
          <a:p>
            <a:pPr algn="l"/>
            <a:r>
              <a:rPr lang="es-MX" sz="4400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Contacto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FF34CA-70F7-4C11-8044-AF6039804E96}"/>
              </a:ext>
            </a:extLst>
          </p:cNvPr>
          <p:cNvSpPr txBox="1"/>
          <p:nvPr/>
        </p:nvSpPr>
        <p:spPr>
          <a:xfrm>
            <a:off x="5390861" y="2065075"/>
            <a:ext cx="5465398" cy="369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3200" b="1" dirty="0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email</a:t>
            </a:r>
            <a:r>
              <a:rPr lang="es-MX" sz="3200" dirty="0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: esparev@hotmail.com</a:t>
            </a:r>
          </a:p>
          <a:p>
            <a:pPr>
              <a:lnSpc>
                <a:spcPct val="150000"/>
              </a:lnSpc>
            </a:pPr>
            <a:r>
              <a:rPr lang="es-MX" sz="3200" b="1" dirty="0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LinkedIn</a:t>
            </a:r>
            <a:r>
              <a:rPr lang="es-MX" sz="3200" dirty="0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: José María Esparza Arévalo</a:t>
            </a:r>
          </a:p>
          <a:p>
            <a:pPr>
              <a:lnSpc>
                <a:spcPct val="150000"/>
              </a:lnSpc>
            </a:pPr>
            <a:r>
              <a:rPr lang="es-MX" sz="3200" b="1" dirty="0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GitHub</a:t>
            </a:r>
            <a:r>
              <a:rPr lang="es-MX" sz="3200" dirty="0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: </a:t>
            </a:r>
            <a:r>
              <a:rPr lang="es-MX" sz="3200" dirty="0" err="1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esparev</a:t>
            </a:r>
            <a:endParaRPr lang="es-MX" sz="3200" dirty="0">
              <a:solidFill>
                <a:schemeClr val="bg1"/>
              </a:solidFill>
              <a:latin typeface="Infoma Medium" panose="020B0608030101010103" pitchFamily="34" charset="0"/>
              <a:ea typeface="Inter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s-MX" sz="3200" b="1" dirty="0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Sitio web</a:t>
            </a:r>
            <a:r>
              <a:rPr lang="es-MX" sz="3200" dirty="0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: esparev.com</a:t>
            </a:r>
          </a:p>
        </p:txBody>
      </p:sp>
    </p:spTree>
    <p:extLst>
      <p:ext uri="{BB962C8B-B14F-4D97-AF65-F5344CB8AC3E}">
        <p14:creationId xmlns:p14="http://schemas.microsoft.com/office/powerpoint/2010/main" val="274367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C650BE-BB7D-49C9-A8A9-331960FE6F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A8C3F0-BFE8-4662-9766-28746AA91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20" y="4255609"/>
            <a:ext cx="2333626" cy="23336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8C1EDA-7B4C-451D-9638-37906E2F37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/>
          <a:stretch/>
        </p:blipFill>
        <p:spPr>
          <a:xfrm>
            <a:off x="1295400" y="2055813"/>
            <a:ext cx="1962150" cy="1911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34B705-0858-4CC0-BC8A-A75984E9AB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25" y="2039445"/>
            <a:ext cx="1962150" cy="204063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EA629CD-BA3D-480D-B74D-CDB638E6D5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0468" y="4481981"/>
            <a:ext cx="1785549" cy="22740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365125"/>
            <a:ext cx="1101090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171717"/>
                </a:solidFill>
              </a:rPr>
              <a:t>FRAMEWORKS</a:t>
            </a:r>
            <a:r>
              <a:rPr lang="es-MX" sz="6000" dirty="0">
                <a:solidFill>
                  <a:srgbClr val="DA0037"/>
                </a:solidFill>
              </a:rPr>
              <a:t> </a:t>
            </a:r>
            <a:r>
              <a:rPr lang="es-MX" sz="6000" spc="300" dirty="0">
                <a:solidFill>
                  <a:schemeClr val="tx1"/>
                </a:solidFill>
                <a:latin typeface="EE-Riot" panose="02000500000000000000" pitchFamily="2" charset="0"/>
              </a:rPr>
              <a:t>BACKEND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953165-06CE-49FA-AC72-E3CF91B5C4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08" y="4260374"/>
            <a:ext cx="2333625" cy="223250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492F3CA-0DF7-4CD4-887B-96A638F120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7496" y="4850395"/>
            <a:ext cx="2220318" cy="13255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02B8257-9813-4018-BC12-5C78BF01115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1" t="11040" r="11040" b="11169"/>
          <a:stretch/>
        </p:blipFill>
        <p:spPr>
          <a:xfrm>
            <a:off x="9256509" y="1951112"/>
            <a:ext cx="2132021" cy="221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1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A35629-0F45-4607-BE48-64A2B2F87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365125"/>
            <a:ext cx="1101090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171717"/>
                </a:solidFill>
              </a:rPr>
              <a:t>INFRAESTRUCTURA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9D9B5-B6EE-4D4A-A9F7-C75097D184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3" r="26833" b="29646"/>
          <a:stretch/>
        </p:blipFill>
        <p:spPr>
          <a:xfrm>
            <a:off x="4772025" y="2145505"/>
            <a:ext cx="2647950" cy="2271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83A8AF-B5E0-4E7F-B1C1-42C157A16C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1481138"/>
            <a:ext cx="3600450" cy="3600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FE34E-B1B8-4884-9C9B-193A7D990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0" y="4675585"/>
            <a:ext cx="5143500" cy="19328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B954A1-DFDC-4E71-8434-4E0796E54C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1" y="1997869"/>
            <a:ext cx="2419349" cy="241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00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1B7A8-6587-491E-BE69-E52980F3F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365125"/>
            <a:ext cx="1101090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171717"/>
                </a:solidFill>
              </a:rPr>
              <a:t>BASES DE DATOS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BD50F-AD6E-412B-8779-ABF8C5D8B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2179315"/>
            <a:ext cx="2718346" cy="26765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D039991-2C8F-4E2E-B114-4A4ECE64F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7400" y="2002159"/>
            <a:ext cx="2766929" cy="2853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9AF172-813F-4554-9F39-883E385B42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44" y="4553209"/>
            <a:ext cx="8551110" cy="230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87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DA4E63D-AF85-4702-A866-58A4B69C5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EDEDED"/>
                </a:solidFill>
              </a:rPr>
              <a:t>FULLSTACK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A79AD-4847-4677-8958-BF2ECC947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94" y="2291556"/>
            <a:ext cx="608330" cy="608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FE49F4-75B6-45B9-8EC3-62708847A3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416" y="4427568"/>
            <a:ext cx="608330" cy="608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B5DF63-DA02-4279-A191-7780C00D6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76" y="3690302"/>
            <a:ext cx="608330" cy="608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01C07A-4BC3-4F71-AF5C-125AA91DA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07" y="2291556"/>
            <a:ext cx="608330" cy="608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E7E6E5-8E3E-4445-97D5-5344FD0A76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76" y="2298700"/>
            <a:ext cx="608330" cy="6083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F7AF7-3C12-4738-9117-D16E3E299B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76" y="5415279"/>
            <a:ext cx="608330" cy="6083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D8B2B2-746D-4B15-ADA0-CE6DC27A4E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2" y="2291556"/>
            <a:ext cx="608330" cy="6083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1B8122-D9B5-41CD-A745-DEBDE39FD7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2" y="3635565"/>
            <a:ext cx="608330" cy="6083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18AA3B-5148-4B48-BC3D-A220EED1BF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32" y="5415279"/>
            <a:ext cx="608330" cy="6083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A627CC2-58D4-47E6-A4E5-2A2EDAE124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669" y="3022917"/>
            <a:ext cx="608330" cy="6083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1A4F12-BDB2-4BCA-9A7F-00F1CDB653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835" y="3690302"/>
            <a:ext cx="608330" cy="6083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0BF4978-4D5D-4615-A247-EABBE37D25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2" y="5415279"/>
            <a:ext cx="608330" cy="60833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DB015A1-D5A5-4F3A-9571-D98C26D18E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669" y="4427568"/>
            <a:ext cx="608330" cy="60833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3416EB6-B4CB-42DD-8C18-AEEB3F745DD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94" y="5416390"/>
            <a:ext cx="608330" cy="6083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5193803-F3BF-4EC3-8CDF-E1C4E55096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94" y="3690302"/>
            <a:ext cx="608330" cy="60833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B15B5B6-C627-4173-BAC9-03424447D29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46" y="3690302"/>
            <a:ext cx="608330" cy="60833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22B015C-EE7A-4BF7-AF2B-9BA1F927EA2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07" y="5415279"/>
            <a:ext cx="608330" cy="60833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81B9A2D-1354-48A1-96F4-E5563615C3F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32" y="2298700"/>
            <a:ext cx="608330" cy="60833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2D123E9-7B26-4FFF-A2B7-E722978D36B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416" y="3022917"/>
            <a:ext cx="612648" cy="6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44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EDE5ECA-29FD-4277-A988-7932BC936FD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D84E860-E7F6-4F27-92FE-C0F3B548BC17}"/>
              </a:ext>
            </a:extLst>
          </p:cNvPr>
          <p:cNvSpPr txBox="1">
            <a:spLocks/>
          </p:cNvSpPr>
          <p:nvPr/>
        </p:nvSpPr>
        <p:spPr>
          <a:xfrm>
            <a:off x="-1" y="2486025"/>
            <a:ext cx="12191999" cy="8763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66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PÁGINAS			PÁGINAS</a:t>
            </a:r>
            <a:endParaRPr lang="es-MX" sz="13800" dirty="0">
              <a:solidFill>
                <a:srgbClr val="EDEDED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159803E-80B6-4A73-B350-BB77D28F35A1}"/>
              </a:ext>
            </a:extLst>
          </p:cNvPr>
          <p:cNvSpPr txBox="1">
            <a:spLocks/>
          </p:cNvSpPr>
          <p:nvPr/>
        </p:nvSpPr>
        <p:spPr>
          <a:xfrm>
            <a:off x="1" y="2990850"/>
            <a:ext cx="12191999" cy="8763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6600" u="sng" dirty="0">
                <a:solidFill>
                  <a:srgbClr val="00B050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ESTÁTICAS</a:t>
            </a:r>
            <a:r>
              <a:rPr lang="es-MX" sz="6600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 </a:t>
            </a:r>
            <a:r>
              <a:rPr lang="es-MX" sz="11500" dirty="0">
                <a:solidFill>
                  <a:srgbClr val="DA0037"/>
                </a:solidFill>
                <a:latin typeface="EE-Riot" panose="02000500000000000000" pitchFamily="2" charset="0"/>
                <a:ea typeface="Inter Black" panose="02000503000000020004" pitchFamily="2" charset="0"/>
              </a:rPr>
              <a:t>VS</a:t>
            </a:r>
            <a:r>
              <a:rPr lang="es-MX" sz="6600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 </a:t>
            </a:r>
            <a:r>
              <a:rPr lang="es-MX" sz="6600" i="1" dirty="0">
                <a:solidFill>
                  <a:srgbClr val="0057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lack" panose="02000503000000020004" pitchFamily="2" charset="0"/>
                <a:ea typeface="Inter Black" panose="02000503000000020004" pitchFamily="2" charset="0"/>
              </a:rPr>
              <a:t>DINÁMICAS</a:t>
            </a:r>
            <a:endParaRPr lang="es-MX" sz="13800" i="1" dirty="0">
              <a:solidFill>
                <a:srgbClr val="0057D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943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0C582DF-45DB-412A-B47E-BD60B3AC9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B9E420-31B2-48C5-B20D-6B5C1C9D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MUNDO</a:t>
            </a:r>
            <a:r>
              <a:rPr lang="es-MX" sz="5400" dirty="0">
                <a:latin typeface="Inter Black" panose="02000503000000020004" pitchFamily="2" charset="0"/>
                <a:ea typeface="Inter Black" panose="02000503000000020004" pitchFamily="2" charset="0"/>
              </a:rPr>
              <a:t> DE </a:t>
            </a:r>
            <a:r>
              <a:rPr lang="es-MX" sz="3600" dirty="0">
                <a:latin typeface="Inter Black" panose="02000503000000020004" pitchFamily="2" charset="0"/>
                <a:ea typeface="Inter Black" panose="02000503000000020004" pitchFamily="2" charset="0"/>
              </a:rPr>
              <a:t>POSIBILIDADES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AAD343-B12A-4CF3-8299-CC693396BF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586" b="34102"/>
          <a:stretch/>
        </p:blipFill>
        <p:spPr>
          <a:xfrm>
            <a:off x="5860176" y="0"/>
            <a:ext cx="6812153" cy="228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8B1AEA-C1AB-4622-8C6F-DC13C80DB9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327" b="22337"/>
          <a:stretch/>
        </p:blipFill>
        <p:spPr>
          <a:xfrm>
            <a:off x="5858805" y="2286000"/>
            <a:ext cx="6812153" cy="228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C4C416-A9B0-4E20-BD05-DBD4DD93037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168" b="24496"/>
          <a:stretch/>
        </p:blipFill>
        <p:spPr>
          <a:xfrm>
            <a:off x="5857434" y="4571999"/>
            <a:ext cx="6812154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06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1526B-CBF6-4032-A030-209439DD0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B9E420-31B2-48C5-B20D-6B5C1C9D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MUNDO</a:t>
            </a:r>
            <a:r>
              <a:rPr lang="es-MX" sz="5400" dirty="0">
                <a:latin typeface="Inter Black" panose="02000503000000020004" pitchFamily="2" charset="0"/>
                <a:ea typeface="Inter Black" panose="02000503000000020004" pitchFamily="2" charset="0"/>
              </a:rPr>
              <a:t> DE </a:t>
            </a:r>
            <a:r>
              <a:rPr lang="es-MX" sz="3600" dirty="0">
                <a:latin typeface="Inter Black" panose="02000503000000020004" pitchFamily="2" charset="0"/>
                <a:ea typeface="Inter Black" panose="02000503000000020004" pitchFamily="2" charset="0"/>
              </a:rPr>
              <a:t>POSIBILIDADES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AAD343-B12A-4CF3-8299-CC693396BF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586" b="34102"/>
          <a:stretch/>
        </p:blipFill>
        <p:spPr>
          <a:xfrm>
            <a:off x="5379847" y="0"/>
            <a:ext cx="6812153" cy="228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8B1AEA-C1AB-4622-8C6F-DC13C80DB98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327" b="22337"/>
          <a:stretch/>
        </p:blipFill>
        <p:spPr>
          <a:xfrm>
            <a:off x="5857434" y="2285999"/>
            <a:ext cx="6812153" cy="228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C4C416-A9B0-4E20-BD05-DBD4DD93037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168" b="24496"/>
          <a:stretch/>
        </p:blipFill>
        <p:spPr>
          <a:xfrm>
            <a:off x="5857434" y="4571999"/>
            <a:ext cx="6812154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95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5A7869-0CE2-4BA1-AB87-C397B7EE1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B9E420-31B2-48C5-B20D-6B5C1C9D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MUNDO</a:t>
            </a:r>
            <a:r>
              <a:rPr lang="es-MX" sz="5400" dirty="0">
                <a:latin typeface="Inter Black" panose="02000503000000020004" pitchFamily="2" charset="0"/>
                <a:ea typeface="Inter Black" panose="02000503000000020004" pitchFamily="2" charset="0"/>
              </a:rPr>
              <a:t> DE </a:t>
            </a:r>
            <a:r>
              <a:rPr lang="es-MX" sz="3600" dirty="0">
                <a:latin typeface="Inter Black" panose="02000503000000020004" pitchFamily="2" charset="0"/>
                <a:ea typeface="Inter Black" panose="02000503000000020004" pitchFamily="2" charset="0"/>
              </a:rPr>
              <a:t>POSIBILIDADES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AAD343-B12A-4CF3-8299-CC693396BF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586" b="34102"/>
          <a:stretch/>
        </p:blipFill>
        <p:spPr>
          <a:xfrm>
            <a:off x="5860176" y="0"/>
            <a:ext cx="6812153" cy="228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8B1AEA-C1AB-4622-8C6F-DC13C80DB98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327" b="22337"/>
          <a:stretch/>
        </p:blipFill>
        <p:spPr>
          <a:xfrm>
            <a:off x="5379847" y="2286000"/>
            <a:ext cx="6812153" cy="228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C4C416-A9B0-4E20-BD05-DBD4DD93037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168" b="24496"/>
          <a:stretch/>
        </p:blipFill>
        <p:spPr>
          <a:xfrm>
            <a:off x="5857434" y="4571999"/>
            <a:ext cx="6812154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90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4FFB8C-7BF8-4EEA-B43A-A21ADC5F9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9" t="2968" r="18685" b="23805"/>
          <a:stretch/>
        </p:blipFill>
        <p:spPr>
          <a:xfrm>
            <a:off x="0" y="-1"/>
            <a:ext cx="4573002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14465C-F426-4293-87E7-FB27CA7AEFC5}"/>
              </a:ext>
            </a:extLst>
          </p:cNvPr>
          <p:cNvSpPr/>
          <p:nvPr/>
        </p:nvSpPr>
        <p:spPr>
          <a:xfrm>
            <a:off x="0" y="0"/>
            <a:ext cx="4573002" cy="6858000"/>
          </a:xfrm>
          <a:prstGeom prst="rect">
            <a:avLst/>
          </a:prstGeom>
          <a:solidFill>
            <a:srgbClr val="171717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AA9012A-07CF-4E27-91DA-D2CCA4D711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656" r="-1163"/>
          <a:stretch/>
        </p:blipFill>
        <p:spPr>
          <a:xfrm rot="10800000">
            <a:off x="-1" y="0"/>
            <a:ext cx="4573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528396-C386-4D03-9D92-66B27389A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860" y="466964"/>
            <a:ext cx="3932237" cy="591671"/>
          </a:xfrm>
        </p:spPr>
        <p:txBody>
          <a:bodyPr>
            <a:normAutofit/>
          </a:bodyPr>
          <a:lstStyle/>
          <a:p>
            <a:pPr algn="l"/>
            <a:r>
              <a:rPr lang="es-MX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JoseMa Esparza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FF34CA-70F7-4C11-8044-AF6039804E96}"/>
              </a:ext>
            </a:extLst>
          </p:cNvPr>
          <p:cNvSpPr txBox="1"/>
          <p:nvPr/>
        </p:nvSpPr>
        <p:spPr>
          <a:xfrm>
            <a:off x="5390861" y="1058635"/>
            <a:ext cx="5465398" cy="2243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400" dirty="0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Estudiante del ITM</a:t>
            </a:r>
          </a:p>
          <a:p>
            <a:pPr>
              <a:lnSpc>
                <a:spcPct val="150000"/>
              </a:lnSpc>
            </a:pPr>
            <a:r>
              <a:rPr lang="es-MX" sz="2400" dirty="0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Junior </a:t>
            </a:r>
            <a:r>
              <a:rPr lang="es-MX" sz="2400" dirty="0" err="1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Developer</a:t>
            </a:r>
            <a:endParaRPr lang="es-MX" sz="2400" dirty="0">
              <a:solidFill>
                <a:schemeClr val="bg1"/>
              </a:solidFill>
              <a:latin typeface="Infoma Medium" panose="020B0608030101010103" pitchFamily="34" charset="0"/>
              <a:ea typeface="Inter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s-MX" sz="2400" dirty="0" err="1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Everlong</a:t>
            </a:r>
            <a:r>
              <a:rPr lang="es-MX" sz="2400" dirty="0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 </a:t>
            </a:r>
            <a:r>
              <a:rPr lang="es-MX" sz="2400" dirty="0" err="1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student</a:t>
            </a:r>
            <a:endParaRPr lang="es-MX" sz="2400" dirty="0">
              <a:solidFill>
                <a:schemeClr val="bg1"/>
              </a:solidFill>
              <a:latin typeface="Infoma Medium" panose="020B0608030101010103" pitchFamily="34" charset="0"/>
              <a:ea typeface="Inter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s-MX" sz="2400" dirty="0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Miembro de la IEEE – </a:t>
            </a:r>
            <a:r>
              <a:rPr lang="es-MX" sz="2400" dirty="0" err="1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Computer</a:t>
            </a:r>
            <a:r>
              <a:rPr lang="es-MX" sz="2400" dirty="0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 </a:t>
            </a:r>
            <a:r>
              <a:rPr lang="es-MX" sz="2400" dirty="0" err="1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Society</a:t>
            </a:r>
            <a:endParaRPr lang="es-MX" sz="2400" dirty="0">
              <a:solidFill>
                <a:schemeClr val="bg1"/>
              </a:solidFill>
              <a:latin typeface="Infoma Medium" panose="020B0608030101010103" pitchFamily="34" charset="0"/>
              <a:ea typeface="Inter" panose="02000503000000020004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62A8684-6DC1-47AB-B033-377C4CF6D391}"/>
              </a:ext>
            </a:extLst>
          </p:cNvPr>
          <p:cNvSpPr txBox="1">
            <a:spLocks/>
          </p:cNvSpPr>
          <p:nvPr/>
        </p:nvSpPr>
        <p:spPr>
          <a:xfrm>
            <a:off x="5390861" y="3983796"/>
            <a:ext cx="3932237" cy="591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l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Experiencia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C5C0BB-B90B-4E78-9853-A59C6635FDF5}"/>
              </a:ext>
            </a:extLst>
          </p:cNvPr>
          <p:cNvSpPr txBox="1"/>
          <p:nvPr/>
        </p:nvSpPr>
        <p:spPr>
          <a:xfrm>
            <a:off x="5390861" y="4773380"/>
            <a:ext cx="3550023" cy="1689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400" dirty="0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5 años en Diseño</a:t>
            </a:r>
          </a:p>
          <a:p>
            <a:pPr>
              <a:lnSpc>
                <a:spcPct val="150000"/>
              </a:lnSpc>
            </a:pPr>
            <a:r>
              <a:rPr lang="es-MX" sz="2400" dirty="0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2 años en Frontend</a:t>
            </a:r>
          </a:p>
          <a:p>
            <a:pPr>
              <a:lnSpc>
                <a:spcPct val="150000"/>
              </a:lnSpc>
            </a:pPr>
            <a:r>
              <a:rPr lang="es-MX" sz="2400" dirty="0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4 meses </a:t>
            </a:r>
            <a:r>
              <a:rPr lang="es-MX" sz="2400" dirty="0" err="1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Fullstack</a:t>
            </a:r>
            <a:endParaRPr lang="es-MX" sz="2400" dirty="0">
              <a:solidFill>
                <a:schemeClr val="bg1"/>
              </a:solidFill>
              <a:latin typeface="Infoma Medium" panose="020B0608030101010103" pitchFamily="34" charset="0"/>
              <a:ea typeface="Inter" panose="02000503000000020004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F17D67-0B28-456F-BCC3-0B13BA9332D9}"/>
              </a:ext>
            </a:extLst>
          </p:cNvPr>
          <p:cNvCxnSpPr>
            <a:cxnSpLocks/>
          </p:cNvCxnSpPr>
          <p:nvPr/>
        </p:nvCxnSpPr>
        <p:spPr>
          <a:xfrm>
            <a:off x="5390860" y="3499330"/>
            <a:ext cx="2887901" cy="0"/>
          </a:xfrm>
          <a:prstGeom prst="line">
            <a:avLst/>
          </a:prstGeom>
          <a:ln w="38100">
            <a:solidFill>
              <a:srgbClr val="DA00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A5E90BDC-385E-47C5-B450-A4D5B80B4517}"/>
              </a:ext>
            </a:extLst>
          </p:cNvPr>
          <p:cNvSpPr txBox="1">
            <a:spLocks/>
          </p:cNvSpPr>
          <p:nvPr/>
        </p:nvSpPr>
        <p:spPr>
          <a:xfrm>
            <a:off x="5390860" y="3897015"/>
            <a:ext cx="3932237" cy="789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l"/>
            <a:r>
              <a:rPr lang="es-MX" sz="4800" b="0" spc="300" dirty="0">
                <a:solidFill>
                  <a:srgbClr val="DA0037"/>
                </a:solidFill>
                <a:latin typeface="EE-Riot" panose="02000500000000000000" pitchFamily="2" charset="0"/>
                <a:ea typeface="Inter Black" panose="02000503000000020004" pitchFamily="2" charset="0"/>
              </a:rPr>
              <a:t>Trayectoria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B8581-1ED2-4AED-849D-122EE308C1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9" y="466964"/>
            <a:ext cx="2859376" cy="286166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9648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C4FA42-1888-4496-B68A-4C6672B98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B9E420-31B2-48C5-B20D-6B5C1C9D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MUNDO</a:t>
            </a:r>
            <a:r>
              <a:rPr lang="es-MX" sz="5400" dirty="0">
                <a:latin typeface="Inter Black" panose="02000503000000020004" pitchFamily="2" charset="0"/>
                <a:ea typeface="Inter Black" panose="02000503000000020004" pitchFamily="2" charset="0"/>
              </a:rPr>
              <a:t> DE </a:t>
            </a:r>
            <a:r>
              <a:rPr lang="es-MX" sz="3600" dirty="0">
                <a:latin typeface="Inter Black" panose="02000503000000020004" pitchFamily="2" charset="0"/>
                <a:ea typeface="Inter Black" panose="02000503000000020004" pitchFamily="2" charset="0"/>
              </a:rPr>
              <a:t>POSIBILIDADES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AAD343-B12A-4CF3-8299-CC693396BF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586" b="34102"/>
          <a:stretch/>
        </p:blipFill>
        <p:spPr>
          <a:xfrm>
            <a:off x="5860176" y="0"/>
            <a:ext cx="6812153" cy="228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8B1AEA-C1AB-4622-8C6F-DC13C80DB98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327" b="22337"/>
          <a:stretch/>
        </p:blipFill>
        <p:spPr>
          <a:xfrm>
            <a:off x="5858805" y="2286000"/>
            <a:ext cx="6812153" cy="228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C4C416-A9B0-4E20-BD05-DBD4DD93037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00" b="21664"/>
          <a:stretch/>
        </p:blipFill>
        <p:spPr>
          <a:xfrm>
            <a:off x="5379846" y="4571999"/>
            <a:ext cx="6812154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84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C9C7D64-CAE1-43C6-B85D-B7DFE6E7820C}"/>
              </a:ext>
            </a:extLst>
          </p:cNvPr>
          <p:cNvSpPr txBox="1">
            <a:spLocks/>
          </p:cNvSpPr>
          <p:nvPr/>
        </p:nvSpPr>
        <p:spPr>
          <a:xfrm>
            <a:off x="-2112818" y="1144468"/>
            <a:ext cx="13923818" cy="56746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75000" spc="-300" dirty="0">
                <a:solidFill>
                  <a:schemeClr val="bg1">
                    <a:lumMod val="85000"/>
                  </a:schemeClr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01</a:t>
            </a:r>
            <a:endParaRPr lang="es-MX" sz="75000" dirty="0">
              <a:solidFill>
                <a:schemeClr val="bg1">
                  <a:lumMod val="85000"/>
                </a:schemeClr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159803E-80B6-4A73-B350-BB77D28F35A1}"/>
              </a:ext>
            </a:extLst>
          </p:cNvPr>
          <p:cNvSpPr txBox="1">
            <a:spLocks/>
          </p:cNvSpPr>
          <p:nvPr/>
        </p:nvSpPr>
        <p:spPr>
          <a:xfrm>
            <a:off x="1" y="591671"/>
            <a:ext cx="12191999" cy="56746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1500" spc="600" dirty="0">
                <a:solidFill>
                  <a:srgbClr val="171717"/>
                </a:solidFill>
                <a:latin typeface="EE-Riot" panose="02000500000000000000" pitchFamily="2" charset="0"/>
                <a:ea typeface="Inter Black" panose="02000503000000020004" pitchFamily="2" charset="0"/>
              </a:rPr>
              <a:t>RESPONSIVE</a:t>
            </a:r>
            <a:endParaRPr lang="es-MX" sz="9600" spc="600" dirty="0">
              <a:solidFill>
                <a:srgbClr val="171717"/>
              </a:solidFill>
              <a:latin typeface="EE-Riot" panose="02000500000000000000" pitchFamily="2" charset="0"/>
              <a:ea typeface="Inter Black" panose="02000503000000020004" pitchFamily="2" charset="0"/>
            </a:endParaRPr>
          </a:p>
          <a:p>
            <a:pPr algn="ctr"/>
            <a:r>
              <a:rPr lang="es-MX" sz="138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 </a:t>
            </a:r>
            <a:r>
              <a:rPr lang="es-MX" sz="16600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DESIGN</a:t>
            </a:r>
            <a:endParaRPr lang="es-MX" sz="13800" dirty="0">
              <a:solidFill>
                <a:srgbClr val="DA003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20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1A2A40-465B-4F40-A40C-39A9DC6BD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509247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B1B84-BC12-4578-838A-A69DD6B10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478715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7393"/>
          </a:xfrm>
        </p:spPr>
        <p:txBody>
          <a:bodyPr/>
          <a:lstStyle/>
          <a:p>
            <a:pPr algn="ctr"/>
            <a:r>
              <a:rPr lang="es-MX" sz="5400" dirty="0">
                <a:solidFill>
                  <a:srgbClr val="DA0037"/>
                </a:solidFill>
                <a:latin typeface="EE-Riot" panose="02000500000000000000" pitchFamily="2" charset="0"/>
              </a:rPr>
              <a:t>no</a:t>
            </a:r>
            <a:r>
              <a:rPr lang="es-MX" dirty="0">
                <a:solidFill>
                  <a:srgbClr val="171717"/>
                </a:solidFill>
                <a:latin typeface="EE-Riot" panose="02000500000000000000" pitchFamily="2" charset="0"/>
              </a:rPr>
              <a:t> es una</a:t>
            </a:r>
            <a:br>
              <a:rPr lang="es-MX" dirty="0"/>
            </a:br>
            <a:r>
              <a:rPr lang="es-MX" sz="11500" b="0" dirty="0">
                <a:solidFill>
                  <a:srgbClr val="DA0037"/>
                </a:solidFill>
              </a:rPr>
              <a:t>TENDENCIA</a:t>
            </a:r>
            <a:endParaRPr lang="es-MX" dirty="0">
              <a:ln w="38100">
                <a:solidFill>
                  <a:srgbClr val="DA0037"/>
                </a:solidFill>
                <a:prstDash val="solid"/>
              </a:ln>
              <a:solidFill>
                <a:srgbClr val="DA0037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AEC51D-E88E-45EE-91F4-4548BEFD8A94}"/>
              </a:ext>
            </a:extLst>
          </p:cNvPr>
          <p:cNvSpPr txBox="1">
            <a:spLocks/>
          </p:cNvSpPr>
          <p:nvPr/>
        </p:nvSpPr>
        <p:spPr>
          <a:xfrm>
            <a:off x="10591800" y="0"/>
            <a:ext cx="1857375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chemeClr val="tx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01</a:t>
            </a:r>
            <a:endParaRPr lang="es-MX" sz="10200" dirty="0">
              <a:solidFill>
                <a:schemeClr val="tx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495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7393"/>
          </a:xfrm>
        </p:spPr>
        <p:txBody>
          <a:bodyPr>
            <a:normAutofit/>
          </a:bodyPr>
          <a:lstStyle/>
          <a:p>
            <a:pPr algn="ctr"/>
            <a:r>
              <a:rPr lang="es-MX" sz="6600" dirty="0">
                <a:solidFill>
                  <a:srgbClr val="171717"/>
                </a:solidFill>
              </a:rPr>
              <a:t>Más del </a:t>
            </a:r>
            <a:r>
              <a:rPr lang="es-MX" sz="7200" dirty="0">
                <a:solidFill>
                  <a:srgbClr val="DA0037"/>
                </a:solidFill>
                <a:latin typeface="EE-Riot" panose="02000500000000000000" pitchFamily="2" charset="0"/>
              </a:rPr>
              <a:t>50%</a:t>
            </a:r>
            <a:r>
              <a:rPr lang="es-MX" sz="6600" dirty="0"/>
              <a:t> </a:t>
            </a:r>
            <a:r>
              <a:rPr lang="es-MX" sz="6600" dirty="0">
                <a:solidFill>
                  <a:srgbClr val="171717"/>
                </a:solidFill>
              </a:rPr>
              <a:t>del tráfico en Internet proviene de los móviles</a:t>
            </a:r>
            <a:endParaRPr lang="es-MX" sz="6600" dirty="0">
              <a:ln w="38100">
                <a:solidFill>
                  <a:srgbClr val="DA0037"/>
                </a:solidFill>
                <a:prstDash val="solid"/>
              </a:ln>
              <a:solidFill>
                <a:srgbClr val="171717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DAE10-C00E-4638-B367-5477C38B0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742333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A3B29-D975-4FAA-A988-BF1BC973C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4787153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8BEF433-E043-472E-BA36-45A1EBCECE14}"/>
              </a:ext>
            </a:extLst>
          </p:cNvPr>
          <p:cNvSpPr txBox="1">
            <a:spLocks/>
          </p:cNvSpPr>
          <p:nvPr/>
        </p:nvSpPr>
        <p:spPr>
          <a:xfrm>
            <a:off x="10591800" y="0"/>
            <a:ext cx="1857375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chemeClr val="tx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01</a:t>
            </a:r>
            <a:endParaRPr lang="es-MX" sz="10200" dirty="0">
              <a:solidFill>
                <a:schemeClr val="tx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143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0BF3A7-527F-4A95-B0E8-BBEBEC470D37}"/>
              </a:ext>
            </a:extLst>
          </p:cNvPr>
          <p:cNvSpPr txBox="1">
            <a:spLocks/>
          </p:cNvSpPr>
          <p:nvPr/>
        </p:nvSpPr>
        <p:spPr>
          <a:xfrm>
            <a:off x="10591800" y="0"/>
            <a:ext cx="1857375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chemeClr val="tx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01</a:t>
            </a:r>
            <a:endParaRPr lang="es-MX" sz="10200" dirty="0">
              <a:solidFill>
                <a:schemeClr val="tx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65749-B974-4B36-8EBF-BC95F7CD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5800"/>
            <a:ext cx="12192000" cy="1597324"/>
          </a:xfrm>
        </p:spPr>
        <p:txBody>
          <a:bodyPr>
            <a:normAutofit/>
          </a:bodyPr>
          <a:lstStyle/>
          <a:p>
            <a:pPr algn="ctr"/>
            <a:r>
              <a:rPr lang="es-MX" sz="8800" u="sng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Diseño</a:t>
            </a:r>
            <a:r>
              <a:rPr lang="es-MX" sz="8800" dirty="0">
                <a:latin typeface="Inter Black" panose="02000503000000020004" pitchFamily="2" charset="0"/>
                <a:ea typeface="Inter Black" panose="02000503000000020004" pitchFamily="2" charset="0"/>
              </a:rPr>
              <a:t> </a:t>
            </a:r>
            <a:r>
              <a:rPr lang="es-MX" sz="8800" dirty="0">
                <a:solidFill>
                  <a:srgbClr val="0057DA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Mobile </a:t>
            </a:r>
            <a:r>
              <a:rPr lang="es-MX" sz="8800" dirty="0" err="1">
                <a:solidFill>
                  <a:srgbClr val="0057DA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First</a:t>
            </a:r>
            <a:endParaRPr lang="es-MX" sz="8800" dirty="0">
              <a:solidFill>
                <a:srgbClr val="0057DA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EC2B2D-1148-4051-A975-447C1B3C0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" y="2257424"/>
            <a:ext cx="12184856" cy="44308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919F90-AE87-438D-9D71-500BFCD4C27F}"/>
              </a:ext>
            </a:extLst>
          </p:cNvPr>
          <p:cNvSpPr txBox="1"/>
          <p:nvPr/>
        </p:nvSpPr>
        <p:spPr>
          <a:xfrm rot="21048510">
            <a:off x="8613788" y="3011198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EE-Riot" panose="02000500000000000000" pitchFamily="2" charset="0"/>
              </a:rPr>
              <a:t>BUENA PR</a:t>
            </a:r>
            <a:r>
              <a:rPr lang="es-MX" sz="3200" b="1" dirty="0">
                <a:solidFill>
                  <a:srgbClr val="00B050"/>
                </a:solidFill>
                <a:latin typeface="EE-Riot" panose="02000500000000000000" pitchFamily="2" charset="0"/>
              </a:rPr>
              <a:t>ACTICA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844C78-B175-4778-95EE-C380B1B3FCC4}"/>
              </a:ext>
            </a:extLst>
          </p:cNvPr>
          <p:cNvSpPr txBox="1"/>
          <p:nvPr/>
        </p:nvSpPr>
        <p:spPr>
          <a:xfrm rot="21048510">
            <a:off x="3403613" y="3011198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EE-Riot" panose="02000500000000000000" pitchFamily="2" charset="0"/>
              </a:rPr>
              <a:t>BUENA PR</a:t>
            </a:r>
            <a:r>
              <a:rPr lang="es-MX" sz="3200" b="1" dirty="0">
                <a:solidFill>
                  <a:srgbClr val="00B050"/>
                </a:solidFill>
                <a:latin typeface="EE-Riot" panose="02000500000000000000" pitchFamily="2" charset="0"/>
              </a:rPr>
              <a:t>ACTICA</a:t>
            </a:r>
          </a:p>
        </p:txBody>
      </p:sp>
    </p:spTree>
    <p:extLst>
      <p:ext uri="{BB962C8B-B14F-4D97-AF65-F5344CB8AC3E}">
        <p14:creationId xmlns:p14="http://schemas.microsoft.com/office/powerpoint/2010/main" val="2856559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9125"/>
            <a:ext cx="10515600" cy="1920875"/>
          </a:xfrm>
        </p:spPr>
        <p:txBody>
          <a:bodyPr>
            <a:noAutofit/>
          </a:bodyPr>
          <a:lstStyle/>
          <a:p>
            <a:pPr algn="ctr"/>
            <a:r>
              <a:rPr lang="es-MX" sz="21500" dirty="0">
                <a:solidFill>
                  <a:srgbClr val="DA0037"/>
                </a:solidFill>
              </a:rPr>
              <a:t>S E O</a:t>
            </a:r>
            <a:endParaRPr lang="es-MX" sz="21500" dirty="0">
              <a:ln w="38100">
                <a:solidFill>
                  <a:srgbClr val="DA0037"/>
                </a:solidFill>
                <a:prstDash val="solid"/>
              </a:ln>
              <a:solidFill>
                <a:srgbClr val="DA0037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FC1B0-4FDC-46ED-8BFD-0DA0DBF88563}"/>
              </a:ext>
            </a:extLst>
          </p:cNvPr>
          <p:cNvSpPr txBox="1"/>
          <p:nvPr/>
        </p:nvSpPr>
        <p:spPr>
          <a:xfrm>
            <a:off x="3068439" y="4123765"/>
            <a:ext cx="1288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>
                <a:solidFill>
                  <a:srgbClr val="171717"/>
                </a:solidFill>
                <a:latin typeface="Inter" panose="02000503000000020004" pitchFamily="2" charset="0"/>
                <a:ea typeface="Inter" panose="02000503000000020004" pitchFamily="2" charset="0"/>
              </a:rPr>
              <a:t>Search</a:t>
            </a:r>
            <a:endParaRPr lang="es-MX" sz="2400" dirty="0">
              <a:solidFill>
                <a:srgbClr val="171717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D38FF-92C7-46F3-96D9-77C4D2CDAF8B}"/>
              </a:ext>
            </a:extLst>
          </p:cNvPr>
          <p:cNvSpPr txBox="1"/>
          <p:nvPr/>
        </p:nvSpPr>
        <p:spPr>
          <a:xfrm>
            <a:off x="5299935" y="4118393"/>
            <a:ext cx="126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>
                <a:solidFill>
                  <a:srgbClr val="171717"/>
                </a:solidFill>
                <a:latin typeface="Inter" panose="02000503000000020004" pitchFamily="2" charset="0"/>
                <a:ea typeface="Inter" panose="02000503000000020004" pitchFamily="2" charset="0"/>
              </a:rPr>
              <a:t>Engine</a:t>
            </a:r>
            <a:endParaRPr lang="es-MX" sz="2400" dirty="0">
              <a:solidFill>
                <a:srgbClr val="171717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67E5F-6EB1-49F2-923B-F301F67C14FC}"/>
              </a:ext>
            </a:extLst>
          </p:cNvPr>
          <p:cNvSpPr txBox="1"/>
          <p:nvPr/>
        </p:nvSpPr>
        <p:spPr>
          <a:xfrm>
            <a:off x="7415961" y="4123765"/>
            <a:ext cx="2090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>
                <a:solidFill>
                  <a:srgbClr val="171717"/>
                </a:solidFill>
                <a:latin typeface="Inter" panose="02000503000000020004" pitchFamily="2" charset="0"/>
                <a:ea typeface="Inter" panose="02000503000000020004" pitchFamily="2" charset="0"/>
              </a:rPr>
              <a:t>Optimization</a:t>
            </a:r>
            <a:endParaRPr lang="es-MX" sz="2400" dirty="0">
              <a:solidFill>
                <a:srgbClr val="171717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8B1CB-3DDA-41C8-9FB3-CA4581AA64B6}"/>
              </a:ext>
            </a:extLst>
          </p:cNvPr>
          <p:cNvSpPr txBox="1"/>
          <p:nvPr/>
        </p:nvSpPr>
        <p:spPr>
          <a:xfrm>
            <a:off x="3086369" y="4882172"/>
            <a:ext cx="6308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(Optimización para motores de búsqueda)</a:t>
            </a:r>
            <a:endParaRPr lang="es-MX" sz="2400" dirty="0">
              <a:solidFill>
                <a:schemeClr val="bg1">
                  <a:lumMod val="50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7639E-AAF1-4498-B8CB-C447008DD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1A485B0-4183-4D8B-9E5E-3977E1BB36C5}"/>
              </a:ext>
            </a:extLst>
          </p:cNvPr>
          <p:cNvSpPr txBox="1">
            <a:spLocks/>
          </p:cNvSpPr>
          <p:nvPr/>
        </p:nvSpPr>
        <p:spPr>
          <a:xfrm>
            <a:off x="10591800" y="0"/>
            <a:ext cx="1857375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chemeClr val="tx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01</a:t>
            </a:r>
            <a:endParaRPr lang="es-MX" sz="10200" dirty="0">
              <a:solidFill>
                <a:schemeClr val="tx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221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EDE5ECA-29FD-4277-A988-7932BC936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159803E-80B6-4A73-B350-BB77D28F35A1}"/>
              </a:ext>
            </a:extLst>
          </p:cNvPr>
          <p:cNvSpPr txBox="1">
            <a:spLocks/>
          </p:cNvSpPr>
          <p:nvPr/>
        </p:nvSpPr>
        <p:spPr>
          <a:xfrm>
            <a:off x="1" y="591671"/>
            <a:ext cx="12191999" cy="56746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6600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IDE</a:t>
            </a:r>
            <a:endParaRPr lang="es-MX" sz="13800" dirty="0">
              <a:solidFill>
                <a:srgbClr val="DA003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8CB72F-617E-49FE-BB63-958C84E2EFD4}"/>
              </a:ext>
            </a:extLst>
          </p:cNvPr>
          <p:cNvSpPr txBox="1">
            <a:spLocks/>
          </p:cNvSpPr>
          <p:nvPr/>
        </p:nvSpPr>
        <p:spPr>
          <a:xfrm>
            <a:off x="10591800" y="0"/>
            <a:ext cx="1857375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01</a:t>
            </a:r>
            <a:endParaRPr lang="es-MX" sz="10200" dirty="0">
              <a:solidFill>
                <a:srgbClr val="EDEDED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071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DB0542-462C-446C-B920-D17182185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0630"/>
            <a:ext cx="10515600" cy="1836740"/>
          </a:xfrm>
        </p:spPr>
        <p:txBody>
          <a:bodyPr>
            <a:normAutofit/>
          </a:bodyPr>
          <a:lstStyle/>
          <a:p>
            <a:r>
              <a:rPr lang="es-MX" sz="8000" dirty="0"/>
              <a:t>VS CODE</a:t>
            </a:r>
            <a:endParaRPr lang="es-MX" sz="8000" dirty="0">
              <a:ln w="38100">
                <a:solidFill>
                  <a:srgbClr val="DA0037"/>
                </a:solidFill>
                <a:prstDash val="solid"/>
              </a:ln>
              <a:noFill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5AA753-2476-4D91-88A9-DD3801B3B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7718">
            <a:off x="7001435" y="138951"/>
            <a:ext cx="5168153" cy="516815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1B8257E-2D45-4F84-BD0D-6DF314A8ABD9}"/>
              </a:ext>
            </a:extLst>
          </p:cNvPr>
          <p:cNvSpPr txBox="1">
            <a:spLocks/>
          </p:cNvSpPr>
          <p:nvPr/>
        </p:nvSpPr>
        <p:spPr>
          <a:xfrm>
            <a:off x="10591800" y="0"/>
            <a:ext cx="1857375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01</a:t>
            </a:r>
            <a:endParaRPr lang="es-MX" sz="10200" dirty="0">
              <a:solidFill>
                <a:srgbClr val="EDEDED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975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37B3BA-2374-44E1-9B6F-711D54377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119230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74CF9-BF9B-4499-BFD7-F684FB88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pc="300" dirty="0">
                <a:solidFill>
                  <a:srgbClr val="0057DA"/>
                </a:solidFill>
                <a:latin typeface="EE-Riot" panose="02000500000000000000" pitchFamily="2" charset="0"/>
                <a:ea typeface="Inter Black" panose="02000503000000020004" pitchFamily="2" charset="0"/>
              </a:rPr>
              <a:t>Plugins</a:t>
            </a:r>
            <a:r>
              <a:rPr lang="es-MX" dirty="0">
                <a:latin typeface="Inter Black" panose="02000503000000020004" pitchFamily="2" charset="0"/>
                <a:ea typeface="Inter Black" panose="02000503000000020004" pitchFamily="2" charset="0"/>
              </a:rPr>
              <a:t> | Auto </a:t>
            </a:r>
            <a:r>
              <a:rPr lang="es-MX" dirty="0" err="1">
                <a:latin typeface="Inter Black" panose="02000503000000020004" pitchFamily="2" charset="0"/>
                <a:ea typeface="Inter Black" panose="02000503000000020004" pitchFamily="2" charset="0"/>
              </a:rPr>
              <a:t>Rename</a:t>
            </a:r>
            <a:r>
              <a:rPr lang="es-MX" dirty="0">
                <a:latin typeface="Inter Black" panose="02000503000000020004" pitchFamily="2" charset="0"/>
                <a:ea typeface="Inter Black" panose="02000503000000020004" pitchFamily="2" charset="0"/>
              </a:rPr>
              <a:t> Tag - 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Jun Han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361C64-6296-4CB2-9959-621B2A37A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98" y="1677241"/>
            <a:ext cx="7953403" cy="518075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06693E4-6979-4C39-9517-93A62DB27CDB}"/>
              </a:ext>
            </a:extLst>
          </p:cNvPr>
          <p:cNvSpPr txBox="1">
            <a:spLocks/>
          </p:cNvSpPr>
          <p:nvPr/>
        </p:nvSpPr>
        <p:spPr>
          <a:xfrm>
            <a:off x="10591800" y="0"/>
            <a:ext cx="1857375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01</a:t>
            </a:r>
            <a:endParaRPr lang="es-MX" sz="10200" dirty="0">
              <a:solidFill>
                <a:srgbClr val="EDEDED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709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37B3BA-2374-44E1-9B6F-711D54377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119230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74CF9-BF9B-4499-BFD7-F684FB88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pc="300" dirty="0">
                <a:solidFill>
                  <a:srgbClr val="0057DA"/>
                </a:solidFill>
                <a:latin typeface="EE-Riot" panose="02000500000000000000" pitchFamily="2" charset="0"/>
                <a:ea typeface="Inter Black" panose="02000503000000020004" pitchFamily="2" charset="0"/>
              </a:rPr>
              <a:t>Plugins</a:t>
            </a:r>
            <a:r>
              <a:rPr lang="es-MX" dirty="0">
                <a:latin typeface="Inter Black" panose="02000503000000020004" pitchFamily="2" charset="0"/>
                <a:ea typeface="Inter Black" panose="02000503000000020004" pitchFamily="2" charset="0"/>
              </a:rPr>
              <a:t> | </a:t>
            </a:r>
            <a:r>
              <a:rPr lang="es-MX" dirty="0" err="1">
                <a:latin typeface="Inter Black" panose="02000503000000020004" pitchFamily="2" charset="0"/>
                <a:ea typeface="Inter Black" panose="02000503000000020004" pitchFamily="2" charset="0"/>
              </a:rPr>
              <a:t>HTMLHint</a:t>
            </a:r>
            <a:r>
              <a:rPr lang="es-MX" dirty="0">
                <a:latin typeface="Inter Black" panose="02000503000000020004" pitchFamily="2" charset="0"/>
                <a:ea typeface="Inter Black" panose="02000503000000020004" pitchFamily="2" charset="0"/>
              </a:rPr>
              <a:t> - 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Mike Kaufman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7CF04-72B1-439D-A6EA-3B5F361D2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46" y="1512634"/>
            <a:ext cx="11694308" cy="534536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37F564D-A330-4D80-95C1-A7780E3228CF}"/>
              </a:ext>
            </a:extLst>
          </p:cNvPr>
          <p:cNvSpPr txBox="1">
            <a:spLocks/>
          </p:cNvSpPr>
          <p:nvPr/>
        </p:nvSpPr>
        <p:spPr>
          <a:xfrm>
            <a:off x="10591800" y="0"/>
            <a:ext cx="1857375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01</a:t>
            </a:r>
            <a:endParaRPr lang="es-MX" sz="10200" dirty="0">
              <a:solidFill>
                <a:srgbClr val="EDEDED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20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2DA523-F531-4430-A07A-32DEF7F9F7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193" r="17088"/>
          <a:stretch/>
        </p:blipFill>
        <p:spPr>
          <a:xfrm>
            <a:off x="6496050" y="0"/>
            <a:ext cx="56959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528396-C386-4D03-9D92-66B27389A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5081" y="367553"/>
            <a:ext cx="3932237" cy="591671"/>
          </a:xfrm>
        </p:spPr>
        <p:txBody>
          <a:bodyPr/>
          <a:lstStyle/>
          <a:p>
            <a:pPr algn="l"/>
            <a:r>
              <a:rPr lang="es-MX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Tecnologías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FF34CA-70F7-4C11-8044-AF6039804E96}"/>
              </a:ext>
            </a:extLst>
          </p:cNvPr>
          <p:cNvSpPr txBox="1"/>
          <p:nvPr/>
        </p:nvSpPr>
        <p:spPr>
          <a:xfrm>
            <a:off x="7115081" y="959224"/>
            <a:ext cx="355002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Frontend</a:t>
            </a:r>
          </a:p>
          <a:p>
            <a:r>
              <a:rPr lang="es-MX" sz="2400" dirty="0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HTML</a:t>
            </a:r>
          </a:p>
          <a:p>
            <a:r>
              <a:rPr lang="es-MX" sz="2400" dirty="0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SASS</a:t>
            </a:r>
          </a:p>
          <a:p>
            <a:r>
              <a:rPr lang="es-MX" sz="2400" dirty="0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JavaScript</a:t>
            </a:r>
          </a:p>
          <a:p>
            <a:r>
              <a:rPr lang="es-MX" sz="2400" dirty="0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React.js</a:t>
            </a:r>
          </a:p>
          <a:p>
            <a:endParaRPr lang="es-MX" sz="24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es-MX" sz="2400" b="1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Backend</a:t>
            </a:r>
          </a:p>
          <a:p>
            <a:r>
              <a:rPr lang="es-MX" sz="2400" dirty="0" err="1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Webpack</a:t>
            </a:r>
            <a:endParaRPr lang="es-MX" sz="2400" dirty="0">
              <a:solidFill>
                <a:schemeClr val="bg1"/>
              </a:solidFill>
              <a:latin typeface="Infoma Medium" panose="020B0608030101010103" pitchFamily="34" charset="0"/>
              <a:ea typeface="Inter" panose="02000503000000020004" pitchFamily="2" charset="0"/>
            </a:endParaRPr>
          </a:p>
          <a:p>
            <a:r>
              <a:rPr lang="es-MX" sz="2400" dirty="0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Express.js</a:t>
            </a:r>
          </a:p>
          <a:p>
            <a:r>
              <a:rPr lang="es-MX" sz="2400" dirty="0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Node.js</a:t>
            </a:r>
          </a:p>
          <a:p>
            <a:r>
              <a:rPr lang="es-MX" sz="2400" dirty="0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PostgreSQL</a:t>
            </a:r>
          </a:p>
          <a:p>
            <a:r>
              <a:rPr lang="es-MX" sz="2400" dirty="0" err="1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Sequelize</a:t>
            </a:r>
            <a:endParaRPr lang="es-MX" sz="2400" dirty="0">
              <a:solidFill>
                <a:schemeClr val="bg1"/>
              </a:solidFill>
              <a:latin typeface="Infoma Medium" panose="020B0608030101010103" pitchFamily="34" charset="0"/>
              <a:ea typeface="Inter" panose="02000503000000020004" pitchFamily="2" charset="0"/>
            </a:endParaRPr>
          </a:p>
          <a:p>
            <a:r>
              <a:rPr lang="es-MX" sz="2400" dirty="0" err="1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Nodemailer</a:t>
            </a:r>
            <a:endParaRPr lang="es-MX" sz="2400" dirty="0">
              <a:solidFill>
                <a:schemeClr val="bg1"/>
              </a:solidFill>
              <a:latin typeface="Infoma Medium" panose="020B0608030101010103" pitchFamily="34" charset="0"/>
              <a:ea typeface="Inter" panose="02000503000000020004" pitchFamily="2" charset="0"/>
            </a:endParaRPr>
          </a:p>
          <a:p>
            <a:r>
              <a:rPr lang="es-MX" sz="2400" dirty="0">
                <a:solidFill>
                  <a:schemeClr val="bg1"/>
                </a:solidFill>
                <a:latin typeface="Infoma Medium" panose="020B0608030101010103" pitchFamily="34" charset="0"/>
                <a:ea typeface="Inter" panose="02000503000000020004" pitchFamily="2" charset="0"/>
              </a:rPr>
              <a:t>Passport.js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FFD5C1A-1549-4453-B22C-F3260393289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9" b="14809"/>
          <a:stretch>
            <a:fillRect/>
          </a:stretch>
        </p:blipFill>
        <p:spPr>
          <a:xfrm>
            <a:off x="0" y="0"/>
            <a:ext cx="6496050" cy="6858000"/>
          </a:xfrm>
        </p:spPr>
      </p:pic>
    </p:spTree>
    <p:extLst>
      <p:ext uri="{BB962C8B-B14F-4D97-AF65-F5344CB8AC3E}">
        <p14:creationId xmlns:p14="http://schemas.microsoft.com/office/powerpoint/2010/main" val="3433744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37B3BA-2374-44E1-9B6F-711D54377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119230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74CF9-BF9B-4499-BFD7-F684FB88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pc="300" dirty="0">
                <a:solidFill>
                  <a:srgbClr val="0057DA"/>
                </a:solidFill>
                <a:latin typeface="EE-Riot" panose="02000500000000000000" pitchFamily="2" charset="0"/>
                <a:ea typeface="Inter Black" panose="02000503000000020004" pitchFamily="2" charset="0"/>
              </a:rPr>
              <a:t>Plugins</a:t>
            </a:r>
            <a:r>
              <a:rPr lang="es-MX" dirty="0">
                <a:latin typeface="Inter Black" panose="02000503000000020004" pitchFamily="2" charset="0"/>
                <a:ea typeface="Inter Black" panose="02000503000000020004" pitchFamily="2" charset="0"/>
              </a:rPr>
              <a:t> | Live Server - </a:t>
            </a:r>
            <a:r>
              <a:rPr lang="es-MX" dirty="0" err="1">
                <a:solidFill>
                  <a:schemeClr val="bg1">
                    <a:lumMod val="65000"/>
                  </a:schemeClr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Ritwick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 Dey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29937-CC2C-40C7-BE49-E39930EBB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625" y="1677240"/>
            <a:ext cx="9670750" cy="518075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A938FA-C349-4B27-ABDD-D505FC459C23}"/>
              </a:ext>
            </a:extLst>
          </p:cNvPr>
          <p:cNvSpPr txBox="1">
            <a:spLocks/>
          </p:cNvSpPr>
          <p:nvPr/>
        </p:nvSpPr>
        <p:spPr>
          <a:xfrm>
            <a:off x="10591800" y="0"/>
            <a:ext cx="1857375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01</a:t>
            </a:r>
            <a:endParaRPr lang="es-MX" sz="10200" dirty="0">
              <a:solidFill>
                <a:srgbClr val="EDEDED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768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C9C7D64-CAE1-43C6-B85D-B7DFE6E7820C}"/>
              </a:ext>
            </a:extLst>
          </p:cNvPr>
          <p:cNvSpPr txBox="1">
            <a:spLocks/>
          </p:cNvSpPr>
          <p:nvPr/>
        </p:nvSpPr>
        <p:spPr>
          <a:xfrm>
            <a:off x="-2112818" y="1144468"/>
            <a:ext cx="13923818" cy="56746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75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02</a:t>
            </a:r>
            <a:endParaRPr lang="es-MX" sz="75000" dirty="0">
              <a:solidFill>
                <a:schemeClr val="tx1">
                  <a:lumMod val="85000"/>
                  <a:lumOff val="15000"/>
                </a:schemeClr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159803E-80B6-4A73-B350-BB77D28F35A1}"/>
              </a:ext>
            </a:extLst>
          </p:cNvPr>
          <p:cNvSpPr txBox="1">
            <a:spLocks/>
          </p:cNvSpPr>
          <p:nvPr/>
        </p:nvSpPr>
        <p:spPr>
          <a:xfrm>
            <a:off x="1" y="591671"/>
            <a:ext cx="12191999" cy="56746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23900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HTML</a:t>
            </a:r>
            <a:endParaRPr lang="es-MX" sz="19900" dirty="0">
              <a:solidFill>
                <a:srgbClr val="DA003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688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9C762E-8290-48C2-84CB-32C6953E1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509247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A11EAB-05E2-44BB-B9FA-0D328DB8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478715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7393"/>
          </a:xfrm>
        </p:spPr>
        <p:txBody>
          <a:bodyPr/>
          <a:lstStyle/>
          <a:p>
            <a:pPr algn="ctr"/>
            <a:r>
              <a:rPr lang="es-MX" dirty="0"/>
              <a:t>Anatomía de una</a:t>
            </a:r>
            <a:br>
              <a:rPr lang="es-MX" dirty="0"/>
            </a:br>
            <a:r>
              <a:rPr lang="es-MX" sz="11500" dirty="0">
                <a:ln w="38100">
                  <a:solidFill>
                    <a:srgbClr val="DA0037"/>
                  </a:solidFill>
                  <a:prstDash val="solid"/>
                </a:ln>
                <a:noFill/>
              </a:rPr>
              <a:t>PÁGINA WEB</a:t>
            </a:r>
            <a:endParaRPr lang="es-MX" dirty="0">
              <a:ln w="38100">
                <a:solidFill>
                  <a:srgbClr val="DA0037"/>
                </a:solidFill>
                <a:prstDash val="solid"/>
              </a:ln>
              <a:noFill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650C0F-4801-444A-9F99-FD501F3CE143}"/>
              </a:ext>
            </a:extLst>
          </p:cNvPr>
          <p:cNvSpPr txBox="1">
            <a:spLocks/>
          </p:cNvSpPr>
          <p:nvPr/>
        </p:nvSpPr>
        <p:spPr>
          <a:xfrm>
            <a:off x="10487025" y="0"/>
            <a:ext cx="1914525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02</a:t>
            </a:r>
            <a:endParaRPr lang="es-MX" sz="10200" dirty="0">
              <a:solidFill>
                <a:srgbClr val="EDEDED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417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431A95-6CB5-4955-BE77-EE9F99A7C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5" y="0"/>
            <a:ext cx="1181459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7B00A2-0287-4498-8D15-4EB571806C33}"/>
              </a:ext>
            </a:extLst>
          </p:cNvPr>
          <p:cNvSpPr txBox="1">
            <a:spLocks/>
          </p:cNvSpPr>
          <p:nvPr/>
        </p:nvSpPr>
        <p:spPr>
          <a:xfrm>
            <a:off x="10487025" y="0"/>
            <a:ext cx="1914525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02</a:t>
            </a:r>
            <a:endParaRPr lang="es-MX" sz="10200" dirty="0">
              <a:solidFill>
                <a:srgbClr val="EDEDED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736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431A95-6CB5-4955-BE77-EE9F99A7C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5" y="0"/>
            <a:ext cx="1181459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49EA60-A443-4095-A701-1BA34CFD4C4F}"/>
              </a:ext>
            </a:extLst>
          </p:cNvPr>
          <p:cNvSpPr/>
          <p:nvPr/>
        </p:nvSpPr>
        <p:spPr>
          <a:xfrm>
            <a:off x="188705" y="17930"/>
            <a:ext cx="11814589" cy="484094"/>
          </a:xfrm>
          <a:prstGeom prst="rect">
            <a:avLst/>
          </a:prstGeom>
          <a:noFill/>
          <a:ln w="38100">
            <a:solidFill>
              <a:srgbClr val="005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B4E9C8-9F3E-43CA-AB1A-438751E82369}"/>
              </a:ext>
            </a:extLst>
          </p:cNvPr>
          <p:cNvSpPr txBox="1"/>
          <p:nvPr/>
        </p:nvSpPr>
        <p:spPr>
          <a:xfrm>
            <a:off x="10421565" y="165429"/>
            <a:ext cx="1116011" cy="523220"/>
          </a:xfrm>
          <a:prstGeom prst="rect">
            <a:avLst/>
          </a:prstGeom>
          <a:solidFill>
            <a:srgbClr val="171717"/>
          </a:solidFill>
        </p:spPr>
        <p:txBody>
          <a:bodyPr wrap="none" rtlCol="0">
            <a:spAutoFit/>
          </a:bodyPr>
          <a:lstStyle/>
          <a:p>
            <a:r>
              <a:rPr lang="es-MX" sz="2800" dirty="0" err="1">
                <a:solidFill>
                  <a:srgbClr val="EDEDED"/>
                </a:solidFill>
                <a:latin typeface="EE-Riot" panose="02000500000000000000" pitchFamily="2" charset="0"/>
              </a:rPr>
              <a:t>Header</a:t>
            </a:r>
            <a:endParaRPr lang="es-MX" sz="2800" dirty="0">
              <a:solidFill>
                <a:srgbClr val="EDEDED"/>
              </a:solidFill>
              <a:latin typeface="EE-Rio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6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431A95-6CB5-4955-BE77-EE9F99A7C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5" y="0"/>
            <a:ext cx="1181459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49EA60-A443-4095-A701-1BA34CFD4C4F}"/>
              </a:ext>
            </a:extLst>
          </p:cNvPr>
          <p:cNvSpPr/>
          <p:nvPr/>
        </p:nvSpPr>
        <p:spPr>
          <a:xfrm>
            <a:off x="188705" y="17930"/>
            <a:ext cx="11814589" cy="484094"/>
          </a:xfrm>
          <a:prstGeom prst="rect">
            <a:avLst/>
          </a:prstGeom>
          <a:noFill/>
          <a:ln w="38100">
            <a:solidFill>
              <a:srgbClr val="005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EC808-EC50-434A-A23B-E746FD8CAB13}"/>
              </a:ext>
            </a:extLst>
          </p:cNvPr>
          <p:cNvSpPr txBox="1"/>
          <p:nvPr/>
        </p:nvSpPr>
        <p:spPr>
          <a:xfrm>
            <a:off x="10421565" y="165429"/>
            <a:ext cx="1116011" cy="523220"/>
          </a:xfrm>
          <a:prstGeom prst="rect">
            <a:avLst/>
          </a:prstGeom>
          <a:solidFill>
            <a:srgbClr val="171717"/>
          </a:solidFill>
        </p:spPr>
        <p:txBody>
          <a:bodyPr wrap="none" rtlCol="0">
            <a:spAutoFit/>
          </a:bodyPr>
          <a:lstStyle/>
          <a:p>
            <a:r>
              <a:rPr lang="es-MX" sz="2800" dirty="0" err="1">
                <a:solidFill>
                  <a:srgbClr val="EDEDED"/>
                </a:solidFill>
                <a:latin typeface="EE-Riot" panose="02000500000000000000" pitchFamily="2" charset="0"/>
              </a:rPr>
              <a:t>Header</a:t>
            </a:r>
            <a:endParaRPr lang="es-MX" sz="2800" dirty="0">
              <a:solidFill>
                <a:srgbClr val="EDEDED"/>
              </a:solidFill>
              <a:latin typeface="EE-Riot" panose="020005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16928B-F6AD-4DAB-95EF-B3625E2082C9}"/>
              </a:ext>
            </a:extLst>
          </p:cNvPr>
          <p:cNvSpPr/>
          <p:nvPr/>
        </p:nvSpPr>
        <p:spPr>
          <a:xfrm>
            <a:off x="1613647" y="950259"/>
            <a:ext cx="9224682" cy="4948517"/>
          </a:xfrm>
          <a:prstGeom prst="rect">
            <a:avLst/>
          </a:prstGeom>
          <a:noFill/>
          <a:ln w="38100">
            <a:solidFill>
              <a:srgbClr val="005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5B1D2-D836-4F27-80A4-D586C0652E55}"/>
              </a:ext>
            </a:extLst>
          </p:cNvPr>
          <p:cNvSpPr txBox="1"/>
          <p:nvPr/>
        </p:nvSpPr>
        <p:spPr>
          <a:xfrm>
            <a:off x="4964264" y="688649"/>
            <a:ext cx="2523448" cy="523220"/>
          </a:xfrm>
          <a:prstGeom prst="rect">
            <a:avLst/>
          </a:prstGeom>
          <a:solidFill>
            <a:srgbClr val="171717"/>
          </a:solidFill>
        </p:spPr>
        <p:txBody>
          <a:bodyPr wrap="none" rtlCol="0">
            <a:spAutoFit/>
          </a:bodyPr>
          <a:lstStyle/>
          <a:p>
            <a:r>
              <a:rPr lang="es-MX" sz="2800" dirty="0">
                <a:solidFill>
                  <a:srgbClr val="EDEDED"/>
                </a:solidFill>
                <a:latin typeface="EE-Riot" panose="02000500000000000000" pitchFamily="2" charset="0"/>
              </a:rPr>
              <a:t>Contenido Principal</a:t>
            </a:r>
          </a:p>
        </p:txBody>
      </p:sp>
    </p:spTree>
    <p:extLst>
      <p:ext uri="{BB962C8B-B14F-4D97-AF65-F5344CB8AC3E}">
        <p14:creationId xmlns:p14="http://schemas.microsoft.com/office/powerpoint/2010/main" val="1436024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431A95-6CB5-4955-BE77-EE9F99A7C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5" y="0"/>
            <a:ext cx="1181459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AEF3E7-6A55-47EB-A402-4857FB84CC5B}"/>
              </a:ext>
            </a:extLst>
          </p:cNvPr>
          <p:cNvSpPr/>
          <p:nvPr/>
        </p:nvSpPr>
        <p:spPr>
          <a:xfrm>
            <a:off x="1613647" y="950259"/>
            <a:ext cx="9224682" cy="494851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49EA60-A443-4095-A701-1BA34CFD4C4F}"/>
              </a:ext>
            </a:extLst>
          </p:cNvPr>
          <p:cNvSpPr/>
          <p:nvPr/>
        </p:nvSpPr>
        <p:spPr>
          <a:xfrm>
            <a:off x="188705" y="17930"/>
            <a:ext cx="11814589" cy="484094"/>
          </a:xfrm>
          <a:prstGeom prst="rect">
            <a:avLst/>
          </a:prstGeom>
          <a:noFill/>
          <a:ln w="38100">
            <a:solidFill>
              <a:srgbClr val="005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EC808-EC50-434A-A23B-E746FD8CAB13}"/>
              </a:ext>
            </a:extLst>
          </p:cNvPr>
          <p:cNvSpPr txBox="1"/>
          <p:nvPr/>
        </p:nvSpPr>
        <p:spPr>
          <a:xfrm>
            <a:off x="10421565" y="165429"/>
            <a:ext cx="1116011" cy="523220"/>
          </a:xfrm>
          <a:prstGeom prst="rect">
            <a:avLst/>
          </a:prstGeom>
          <a:solidFill>
            <a:srgbClr val="171717"/>
          </a:solidFill>
        </p:spPr>
        <p:txBody>
          <a:bodyPr wrap="none" rtlCol="0">
            <a:spAutoFit/>
          </a:bodyPr>
          <a:lstStyle/>
          <a:p>
            <a:r>
              <a:rPr lang="es-MX" sz="2800" dirty="0" err="1">
                <a:solidFill>
                  <a:srgbClr val="EDEDED"/>
                </a:solidFill>
                <a:latin typeface="EE-Riot" panose="02000500000000000000" pitchFamily="2" charset="0"/>
              </a:rPr>
              <a:t>Header</a:t>
            </a:r>
            <a:endParaRPr lang="es-MX" sz="2800" dirty="0">
              <a:solidFill>
                <a:srgbClr val="EDEDED"/>
              </a:solidFill>
              <a:latin typeface="EE-Riot" panose="020005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16928B-F6AD-4DAB-95EF-B3625E2082C9}"/>
              </a:ext>
            </a:extLst>
          </p:cNvPr>
          <p:cNvSpPr/>
          <p:nvPr/>
        </p:nvSpPr>
        <p:spPr>
          <a:xfrm>
            <a:off x="1613647" y="950259"/>
            <a:ext cx="9224682" cy="3195021"/>
          </a:xfrm>
          <a:prstGeom prst="rect">
            <a:avLst/>
          </a:prstGeom>
          <a:noFill/>
          <a:ln w="38100">
            <a:solidFill>
              <a:srgbClr val="005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5B1D2-D836-4F27-80A4-D586C0652E55}"/>
              </a:ext>
            </a:extLst>
          </p:cNvPr>
          <p:cNvSpPr txBox="1"/>
          <p:nvPr/>
        </p:nvSpPr>
        <p:spPr>
          <a:xfrm>
            <a:off x="5667982" y="688649"/>
            <a:ext cx="1367682" cy="523220"/>
          </a:xfrm>
          <a:prstGeom prst="rect">
            <a:avLst/>
          </a:prstGeom>
          <a:solidFill>
            <a:srgbClr val="171717"/>
          </a:solidFill>
        </p:spPr>
        <p:txBody>
          <a:bodyPr wrap="none" rtlCol="0">
            <a:spAutoFit/>
          </a:bodyPr>
          <a:lstStyle/>
          <a:p>
            <a:r>
              <a:rPr lang="es-MX" sz="2800" dirty="0" err="1">
                <a:solidFill>
                  <a:srgbClr val="EDEDED"/>
                </a:solidFill>
                <a:latin typeface="EE-Riot" panose="02000500000000000000" pitchFamily="2" charset="0"/>
              </a:rPr>
              <a:t>Seccion</a:t>
            </a:r>
            <a:r>
              <a:rPr lang="es-MX" sz="2800" dirty="0">
                <a:solidFill>
                  <a:srgbClr val="EDEDED"/>
                </a:solidFill>
                <a:latin typeface="EE-Riot" panose="02000500000000000000" pitchFamily="2" charset="0"/>
              </a:rPr>
              <a:t> 01</a:t>
            </a:r>
          </a:p>
        </p:txBody>
      </p:sp>
    </p:spTree>
    <p:extLst>
      <p:ext uri="{BB962C8B-B14F-4D97-AF65-F5344CB8AC3E}">
        <p14:creationId xmlns:p14="http://schemas.microsoft.com/office/powerpoint/2010/main" val="2981879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431A95-6CB5-4955-BE77-EE9F99A7C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5" y="0"/>
            <a:ext cx="1181459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49EA60-A443-4095-A701-1BA34CFD4C4F}"/>
              </a:ext>
            </a:extLst>
          </p:cNvPr>
          <p:cNvSpPr/>
          <p:nvPr/>
        </p:nvSpPr>
        <p:spPr>
          <a:xfrm>
            <a:off x="188705" y="17930"/>
            <a:ext cx="11814589" cy="484094"/>
          </a:xfrm>
          <a:prstGeom prst="rect">
            <a:avLst/>
          </a:prstGeom>
          <a:noFill/>
          <a:ln w="38100">
            <a:solidFill>
              <a:srgbClr val="005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EC808-EC50-434A-A23B-E746FD8CAB13}"/>
              </a:ext>
            </a:extLst>
          </p:cNvPr>
          <p:cNvSpPr txBox="1"/>
          <p:nvPr/>
        </p:nvSpPr>
        <p:spPr>
          <a:xfrm>
            <a:off x="10421565" y="165429"/>
            <a:ext cx="1116011" cy="523220"/>
          </a:xfrm>
          <a:prstGeom prst="rect">
            <a:avLst/>
          </a:prstGeom>
          <a:solidFill>
            <a:srgbClr val="171717"/>
          </a:solidFill>
        </p:spPr>
        <p:txBody>
          <a:bodyPr wrap="none" rtlCol="0">
            <a:spAutoFit/>
          </a:bodyPr>
          <a:lstStyle/>
          <a:p>
            <a:r>
              <a:rPr lang="es-MX" sz="2800" dirty="0" err="1">
                <a:solidFill>
                  <a:srgbClr val="EDEDED"/>
                </a:solidFill>
                <a:latin typeface="EE-Riot" panose="02000500000000000000" pitchFamily="2" charset="0"/>
              </a:rPr>
              <a:t>Header</a:t>
            </a:r>
            <a:endParaRPr lang="es-MX" sz="2800" dirty="0">
              <a:solidFill>
                <a:srgbClr val="EDEDED"/>
              </a:solidFill>
              <a:latin typeface="EE-Riot" panose="02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80097A-AE61-449B-A7D1-46E2820372E6}"/>
              </a:ext>
            </a:extLst>
          </p:cNvPr>
          <p:cNvSpPr/>
          <p:nvPr/>
        </p:nvSpPr>
        <p:spPr>
          <a:xfrm>
            <a:off x="1613647" y="950259"/>
            <a:ext cx="9224682" cy="494851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E60472-536C-49D3-BE73-3A3709E8CFB9}"/>
              </a:ext>
            </a:extLst>
          </p:cNvPr>
          <p:cNvSpPr/>
          <p:nvPr/>
        </p:nvSpPr>
        <p:spPr>
          <a:xfrm>
            <a:off x="1613348" y="4473388"/>
            <a:ext cx="9224682" cy="1425388"/>
          </a:xfrm>
          <a:prstGeom prst="rect">
            <a:avLst/>
          </a:prstGeom>
          <a:noFill/>
          <a:ln w="38100">
            <a:solidFill>
              <a:srgbClr val="005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16928B-F6AD-4DAB-95EF-B3625E2082C9}"/>
              </a:ext>
            </a:extLst>
          </p:cNvPr>
          <p:cNvSpPr/>
          <p:nvPr/>
        </p:nvSpPr>
        <p:spPr>
          <a:xfrm>
            <a:off x="1613647" y="950259"/>
            <a:ext cx="9224682" cy="3187401"/>
          </a:xfrm>
          <a:prstGeom prst="rect">
            <a:avLst/>
          </a:prstGeom>
          <a:noFill/>
          <a:ln w="38100">
            <a:solidFill>
              <a:srgbClr val="005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5B1D2-D836-4F27-80A4-D586C0652E55}"/>
              </a:ext>
            </a:extLst>
          </p:cNvPr>
          <p:cNvSpPr txBox="1"/>
          <p:nvPr/>
        </p:nvSpPr>
        <p:spPr>
          <a:xfrm>
            <a:off x="5667982" y="688649"/>
            <a:ext cx="1367682" cy="523220"/>
          </a:xfrm>
          <a:prstGeom prst="rect">
            <a:avLst/>
          </a:prstGeom>
          <a:solidFill>
            <a:srgbClr val="171717"/>
          </a:solidFill>
        </p:spPr>
        <p:txBody>
          <a:bodyPr wrap="none" rtlCol="0">
            <a:spAutoFit/>
          </a:bodyPr>
          <a:lstStyle/>
          <a:p>
            <a:r>
              <a:rPr lang="es-MX" sz="2800" dirty="0" err="1">
                <a:solidFill>
                  <a:srgbClr val="EDEDED"/>
                </a:solidFill>
                <a:latin typeface="EE-Riot" panose="02000500000000000000" pitchFamily="2" charset="0"/>
              </a:rPr>
              <a:t>Seccion</a:t>
            </a:r>
            <a:r>
              <a:rPr lang="es-MX" sz="2800" dirty="0">
                <a:solidFill>
                  <a:srgbClr val="EDEDED"/>
                </a:solidFill>
                <a:latin typeface="EE-Riot" panose="02000500000000000000" pitchFamily="2" charset="0"/>
              </a:rPr>
              <a:t> 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690D81-51B7-4FE0-8437-57EAFDEE4A49}"/>
              </a:ext>
            </a:extLst>
          </p:cNvPr>
          <p:cNvSpPr txBox="1"/>
          <p:nvPr/>
        </p:nvSpPr>
        <p:spPr>
          <a:xfrm>
            <a:off x="5667982" y="4211778"/>
            <a:ext cx="1428596" cy="523220"/>
          </a:xfrm>
          <a:prstGeom prst="rect">
            <a:avLst/>
          </a:prstGeom>
          <a:solidFill>
            <a:srgbClr val="171717"/>
          </a:solidFill>
        </p:spPr>
        <p:txBody>
          <a:bodyPr wrap="none" rtlCol="0">
            <a:spAutoFit/>
          </a:bodyPr>
          <a:lstStyle/>
          <a:p>
            <a:r>
              <a:rPr lang="es-MX" sz="2800" dirty="0" err="1">
                <a:solidFill>
                  <a:srgbClr val="EDEDED"/>
                </a:solidFill>
                <a:latin typeface="EE-Riot" panose="02000500000000000000" pitchFamily="2" charset="0"/>
              </a:rPr>
              <a:t>Seccion</a:t>
            </a:r>
            <a:r>
              <a:rPr lang="es-MX" sz="2800" dirty="0">
                <a:solidFill>
                  <a:srgbClr val="EDEDED"/>
                </a:solidFill>
                <a:latin typeface="EE-Riot" panose="02000500000000000000" pitchFamily="2" charset="0"/>
              </a:rPr>
              <a:t> 02</a:t>
            </a:r>
          </a:p>
        </p:txBody>
      </p:sp>
    </p:spTree>
    <p:extLst>
      <p:ext uri="{BB962C8B-B14F-4D97-AF65-F5344CB8AC3E}">
        <p14:creationId xmlns:p14="http://schemas.microsoft.com/office/powerpoint/2010/main" val="3210985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431A95-6CB5-4955-BE77-EE9F99A7C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5" y="0"/>
            <a:ext cx="1181459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49EA60-A443-4095-A701-1BA34CFD4C4F}"/>
              </a:ext>
            </a:extLst>
          </p:cNvPr>
          <p:cNvSpPr/>
          <p:nvPr/>
        </p:nvSpPr>
        <p:spPr>
          <a:xfrm>
            <a:off x="188705" y="17930"/>
            <a:ext cx="11814589" cy="484094"/>
          </a:xfrm>
          <a:prstGeom prst="rect">
            <a:avLst/>
          </a:prstGeom>
          <a:noFill/>
          <a:ln w="38100">
            <a:solidFill>
              <a:srgbClr val="005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EC808-EC50-434A-A23B-E746FD8CAB13}"/>
              </a:ext>
            </a:extLst>
          </p:cNvPr>
          <p:cNvSpPr txBox="1"/>
          <p:nvPr/>
        </p:nvSpPr>
        <p:spPr>
          <a:xfrm>
            <a:off x="10421565" y="165429"/>
            <a:ext cx="1116011" cy="523220"/>
          </a:xfrm>
          <a:prstGeom prst="rect">
            <a:avLst/>
          </a:prstGeom>
          <a:solidFill>
            <a:srgbClr val="171717"/>
          </a:solidFill>
        </p:spPr>
        <p:txBody>
          <a:bodyPr wrap="none" rtlCol="0">
            <a:spAutoFit/>
          </a:bodyPr>
          <a:lstStyle/>
          <a:p>
            <a:r>
              <a:rPr lang="es-MX" sz="2800" dirty="0" err="1">
                <a:solidFill>
                  <a:srgbClr val="EDEDED"/>
                </a:solidFill>
                <a:latin typeface="EE-Riot" panose="02000500000000000000" pitchFamily="2" charset="0"/>
              </a:rPr>
              <a:t>Header</a:t>
            </a:r>
            <a:endParaRPr lang="es-MX" sz="2800" dirty="0">
              <a:solidFill>
                <a:srgbClr val="EDEDED"/>
              </a:solidFill>
              <a:latin typeface="EE-Riot" panose="020005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5958C3-E7A5-4F69-9B1A-966E979D98A1}"/>
              </a:ext>
            </a:extLst>
          </p:cNvPr>
          <p:cNvSpPr/>
          <p:nvPr/>
        </p:nvSpPr>
        <p:spPr>
          <a:xfrm>
            <a:off x="188704" y="6355976"/>
            <a:ext cx="11814589" cy="484094"/>
          </a:xfrm>
          <a:prstGeom prst="rect">
            <a:avLst/>
          </a:prstGeom>
          <a:noFill/>
          <a:ln w="38100">
            <a:solidFill>
              <a:srgbClr val="005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5881D1-F61D-4E02-B22A-2B3D6D59505E}"/>
              </a:ext>
            </a:extLst>
          </p:cNvPr>
          <p:cNvSpPr/>
          <p:nvPr/>
        </p:nvSpPr>
        <p:spPr>
          <a:xfrm>
            <a:off x="1613647" y="950259"/>
            <a:ext cx="9224682" cy="494851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F133D4-1775-4AE6-8084-8C7F5E873195}"/>
              </a:ext>
            </a:extLst>
          </p:cNvPr>
          <p:cNvSpPr txBox="1"/>
          <p:nvPr/>
        </p:nvSpPr>
        <p:spPr>
          <a:xfrm>
            <a:off x="10421565" y="6094366"/>
            <a:ext cx="1048685" cy="523220"/>
          </a:xfrm>
          <a:prstGeom prst="rect">
            <a:avLst/>
          </a:prstGeom>
          <a:solidFill>
            <a:srgbClr val="171717"/>
          </a:solidFill>
        </p:spPr>
        <p:txBody>
          <a:bodyPr wrap="none" rtlCol="0">
            <a:spAutoFit/>
          </a:bodyPr>
          <a:lstStyle/>
          <a:p>
            <a:r>
              <a:rPr lang="es-MX" sz="2800" dirty="0" err="1">
                <a:solidFill>
                  <a:srgbClr val="EDEDED"/>
                </a:solidFill>
                <a:latin typeface="EE-Riot" panose="02000500000000000000" pitchFamily="2" charset="0"/>
              </a:rPr>
              <a:t>Footer</a:t>
            </a:r>
            <a:endParaRPr lang="es-MX" sz="2800" dirty="0">
              <a:solidFill>
                <a:srgbClr val="EDEDED"/>
              </a:solidFill>
              <a:latin typeface="EE-Riot" panose="020005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16928B-F6AD-4DAB-95EF-B3625E2082C9}"/>
              </a:ext>
            </a:extLst>
          </p:cNvPr>
          <p:cNvSpPr/>
          <p:nvPr/>
        </p:nvSpPr>
        <p:spPr>
          <a:xfrm>
            <a:off x="1613647" y="950259"/>
            <a:ext cx="9224682" cy="3187401"/>
          </a:xfrm>
          <a:prstGeom prst="rect">
            <a:avLst/>
          </a:prstGeom>
          <a:noFill/>
          <a:ln w="38100">
            <a:solidFill>
              <a:srgbClr val="005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5B1D2-D836-4F27-80A4-D586C0652E55}"/>
              </a:ext>
            </a:extLst>
          </p:cNvPr>
          <p:cNvSpPr txBox="1"/>
          <p:nvPr/>
        </p:nvSpPr>
        <p:spPr>
          <a:xfrm>
            <a:off x="5667982" y="688649"/>
            <a:ext cx="1367682" cy="523220"/>
          </a:xfrm>
          <a:prstGeom prst="rect">
            <a:avLst/>
          </a:prstGeom>
          <a:solidFill>
            <a:srgbClr val="171717"/>
          </a:solidFill>
        </p:spPr>
        <p:txBody>
          <a:bodyPr wrap="none" rtlCol="0">
            <a:spAutoFit/>
          </a:bodyPr>
          <a:lstStyle/>
          <a:p>
            <a:r>
              <a:rPr lang="es-MX" sz="2800" dirty="0" err="1">
                <a:solidFill>
                  <a:srgbClr val="EDEDED"/>
                </a:solidFill>
                <a:latin typeface="EE-Riot" panose="02000500000000000000" pitchFamily="2" charset="0"/>
              </a:rPr>
              <a:t>Seccion</a:t>
            </a:r>
            <a:r>
              <a:rPr lang="es-MX" sz="2800" dirty="0">
                <a:solidFill>
                  <a:srgbClr val="EDEDED"/>
                </a:solidFill>
                <a:latin typeface="EE-Riot" panose="02000500000000000000" pitchFamily="2" charset="0"/>
              </a:rPr>
              <a:t> 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E60472-536C-49D3-BE73-3A3709E8CFB9}"/>
              </a:ext>
            </a:extLst>
          </p:cNvPr>
          <p:cNvSpPr/>
          <p:nvPr/>
        </p:nvSpPr>
        <p:spPr>
          <a:xfrm>
            <a:off x="1613646" y="4473388"/>
            <a:ext cx="9224682" cy="1425388"/>
          </a:xfrm>
          <a:prstGeom prst="rect">
            <a:avLst/>
          </a:prstGeom>
          <a:noFill/>
          <a:ln w="38100">
            <a:solidFill>
              <a:srgbClr val="005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690D81-51B7-4FE0-8437-57EAFDEE4A49}"/>
              </a:ext>
            </a:extLst>
          </p:cNvPr>
          <p:cNvSpPr txBox="1"/>
          <p:nvPr/>
        </p:nvSpPr>
        <p:spPr>
          <a:xfrm>
            <a:off x="5667982" y="4211778"/>
            <a:ext cx="1428596" cy="523220"/>
          </a:xfrm>
          <a:prstGeom prst="rect">
            <a:avLst/>
          </a:prstGeom>
          <a:solidFill>
            <a:srgbClr val="171717"/>
          </a:solidFill>
        </p:spPr>
        <p:txBody>
          <a:bodyPr wrap="none" rtlCol="0">
            <a:spAutoFit/>
          </a:bodyPr>
          <a:lstStyle/>
          <a:p>
            <a:r>
              <a:rPr lang="es-MX" sz="2800" dirty="0" err="1">
                <a:solidFill>
                  <a:srgbClr val="EDEDED"/>
                </a:solidFill>
                <a:latin typeface="EE-Riot" panose="02000500000000000000" pitchFamily="2" charset="0"/>
              </a:rPr>
              <a:t>Seccion</a:t>
            </a:r>
            <a:r>
              <a:rPr lang="es-MX" sz="2800" dirty="0">
                <a:solidFill>
                  <a:srgbClr val="EDEDED"/>
                </a:solidFill>
                <a:latin typeface="EE-Riot" panose="02000500000000000000" pitchFamily="2" charset="0"/>
              </a:rPr>
              <a:t> 02</a:t>
            </a:r>
          </a:p>
        </p:txBody>
      </p:sp>
    </p:spTree>
    <p:extLst>
      <p:ext uri="{BB962C8B-B14F-4D97-AF65-F5344CB8AC3E}">
        <p14:creationId xmlns:p14="http://schemas.microsoft.com/office/powerpoint/2010/main" val="4190630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431A95-6CB5-4955-BE77-EE9F99A7C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5" y="0"/>
            <a:ext cx="1181459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770378-0E99-4F0A-BB09-9645ABFFA622}"/>
              </a:ext>
            </a:extLst>
          </p:cNvPr>
          <p:cNvSpPr/>
          <p:nvPr/>
        </p:nvSpPr>
        <p:spPr>
          <a:xfrm>
            <a:off x="1971039" y="960060"/>
            <a:ext cx="8310533" cy="3187401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16928B-F6AD-4DAB-95EF-B3625E2082C9}"/>
              </a:ext>
            </a:extLst>
          </p:cNvPr>
          <p:cNvSpPr/>
          <p:nvPr/>
        </p:nvSpPr>
        <p:spPr>
          <a:xfrm>
            <a:off x="1971040" y="960059"/>
            <a:ext cx="4653280" cy="3187402"/>
          </a:xfrm>
          <a:prstGeom prst="rect">
            <a:avLst/>
          </a:prstGeom>
          <a:noFill/>
          <a:ln w="38100">
            <a:solidFill>
              <a:srgbClr val="005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5B1D2-D836-4F27-80A4-D586C0652E55}"/>
              </a:ext>
            </a:extLst>
          </p:cNvPr>
          <p:cNvSpPr txBox="1"/>
          <p:nvPr/>
        </p:nvSpPr>
        <p:spPr>
          <a:xfrm>
            <a:off x="3524222" y="617529"/>
            <a:ext cx="1890261" cy="523220"/>
          </a:xfrm>
          <a:prstGeom prst="rect">
            <a:avLst/>
          </a:prstGeom>
          <a:solidFill>
            <a:srgbClr val="171717"/>
          </a:solidFill>
        </p:spPr>
        <p:txBody>
          <a:bodyPr wrap="none" rtlCol="0">
            <a:spAutoFit/>
          </a:bodyPr>
          <a:lstStyle/>
          <a:p>
            <a:r>
              <a:rPr lang="es-MX" sz="2800" dirty="0" err="1">
                <a:solidFill>
                  <a:srgbClr val="EDEDED"/>
                </a:solidFill>
                <a:latin typeface="EE-Riot" panose="02000500000000000000" pitchFamily="2" charset="0"/>
              </a:rPr>
              <a:t>Seccion</a:t>
            </a:r>
            <a:r>
              <a:rPr lang="es-MX" sz="2800" dirty="0">
                <a:solidFill>
                  <a:srgbClr val="EDEDED"/>
                </a:solidFill>
                <a:latin typeface="EE-Riot" panose="02000500000000000000" pitchFamily="2" charset="0"/>
              </a:rPr>
              <a:t> 01 - 01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645C2B-3E64-4188-85B9-8F5B0ECFD387}"/>
              </a:ext>
            </a:extLst>
          </p:cNvPr>
          <p:cNvSpPr/>
          <p:nvPr/>
        </p:nvSpPr>
        <p:spPr>
          <a:xfrm>
            <a:off x="6967664" y="960060"/>
            <a:ext cx="3313909" cy="3187401"/>
          </a:xfrm>
          <a:prstGeom prst="rect">
            <a:avLst/>
          </a:prstGeom>
          <a:noFill/>
          <a:ln w="38100">
            <a:solidFill>
              <a:srgbClr val="005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3B02B-256D-41BD-A58E-43385B5F940F}"/>
              </a:ext>
            </a:extLst>
          </p:cNvPr>
          <p:cNvSpPr txBox="1"/>
          <p:nvPr/>
        </p:nvSpPr>
        <p:spPr>
          <a:xfrm>
            <a:off x="7679487" y="660998"/>
            <a:ext cx="1951175" cy="523220"/>
          </a:xfrm>
          <a:prstGeom prst="rect">
            <a:avLst/>
          </a:prstGeom>
          <a:solidFill>
            <a:srgbClr val="171717"/>
          </a:solidFill>
        </p:spPr>
        <p:txBody>
          <a:bodyPr wrap="none" rtlCol="0">
            <a:spAutoFit/>
          </a:bodyPr>
          <a:lstStyle/>
          <a:p>
            <a:r>
              <a:rPr lang="es-MX" sz="2800" dirty="0" err="1">
                <a:solidFill>
                  <a:srgbClr val="EDEDED"/>
                </a:solidFill>
                <a:latin typeface="EE-Riot" panose="02000500000000000000" pitchFamily="2" charset="0"/>
              </a:rPr>
              <a:t>Seccion</a:t>
            </a:r>
            <a:r>
              <a:rPr lang="es-MX" sz="2800" dirty="0">
                <a:solidFill>
                  <a:srgbClr val="EDEDED"/>
                </a:solidFill>
                <a:latin typeface="EE-Riot" panose="02000500000000000000" pitchFamily="2" charset="0"/>
              </a:rPr>
              <a:t> 01 - 02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585A1-D0F9-4C45-8342-140DC49C3ABA}"/>
              </a:ext>
            </a:extLst>
          </p:cNvPr>
          <p:cNvSpPr txBox="1">
            <a:spLocks/>
          </p:cNvSpPr>
          <p:nvPr/>
        </p:nvSpPr>
        <p:spPr>
          <a:xfrm>
            <a:off x="10487025" y="0"/>
            <a:ext cx="1914525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02</a:t>
            </a:r>
            <a:endParaRPr lang="es-MX" sz="10200" dirty="0">
              <a:solidFill>
                <a:srgbClr val="EDEDED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887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11669D2-54CF-4275-8DA2-55DA959DC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D076E0-9040-4F39-9B9F-896130D8F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800" spc="300" dirty="0">
                <a:solidFill>
                  <a:srgbClr val="171717"/>
                </a:solidFill>
                <a:latin typeface="EE-Riot" panose="02000500000000000000" pitchFamily="2" charset="0"/>
                <a:ea typeface="Inter Black" panose="02000503000000020004" pitchFamily="2" charset="0"/>
              </a:rPr>
              <a:t>PROYECTO</a:t>
            </a:r>
            <a:r>
              <a:rPr lang="es-MX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 DEL CURSO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F3BD5-E62A-4AB6-9E12-34B5DCAB6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70" y="1690688"/>
            <a:ext cx="2057116" cy="4575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34A5F8-415E-4DF5-B9BD-EDC67C37A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858" y="1690954"/>
            <a:ext cx="7888942" cy="457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3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431A95-6CB5-4955-BE77-EE9F99A7C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5" y="0"/>
            <a:ext cx="1181459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8E25F9-740A-403C-B336-A0834DC2C57E}"/>
              </a:ext>
            </a:extLst>
          </p:cNvPr>
          <p:cNvSpPr/>
          <p:nvPr/>
        </p:nvSpPr>
        <p:spPr>
          <a:xfrm>
            <a:off x="2011680" y="4909740"/>
            <a:ext cx="8033332" cy="902168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E60472-536C-49D3-BE73-3A3709E8CFB9}"/>
              </a:ext>
            </a:extLst>
          </p:cNvPr>
          <p:cNvSpPr/>
          <p:nvPr/>
        </p:nvSpPr>
        <p:spPr>
          <a:xfrm>
            <a:off x="2011680" y="4910756"/>
            <a:ext cx="2235200" cy="901152"/>
          </a:xfrm>
          <a:prstGeom prst="rect">
            <a:avLst/>
          </a:prstGeom>
          <a:noFill/>
          <a:ln w="38100">
            <a:solidFill>
              <a:srgbClr val="005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690D81-51B7-4FE0-8437-57EAFDEE4A49}"/>
              </a:ext>
            </a:extLst>
          </p:cNvPr>
          <p:cNvSpPr txBox="1"/>
          <p:nvPr/>
        </p:nvSpPr>
        <p:spPr>
          <a:xfrm>
            <a:off x="2146988" y="5701951"/>
            <a:ext cx="1951175" cy="523220"/>
          </a:xfrm>
          <a:prstGeom prst="rect">
            <a:avLst/>
          </a:prstGeom>
          <a:solidFill>
            <a:srgbClr val="171717"/>
          </a:solidFill>
        </p:spPr>
        <p:txBody>
          <a:bodyPr wrap="none" rtlCol="0">
            <a:spAutoFit/>
          </a:bodyPr>
          <a:lstStyle/>
          <a:p>
            <a:r>
              <a:rPr lang="es-MX" sz="2800" dirty="0" err="1">
                <a:solidFill>
                  <a:srgbClr val="EDEDED"/>
                </a:solidFill>
                <a:latin typeface="EE-Riot" panose="02000500000000000000" pitchFamily="2" charset="0"/>
              </a:rPr>
              <a:t>Seccion</a:t>
            </a:r>
            <a:r>
              <a:rPr lang="es-MX" sz="2800" dirty="0">
                <a:solidFill>
                  <a:srgbClr val="EDEDED"/>
                </a:solidFill>
                <a:latin typeface="EE-Riot" panose="02000500000000000000" pitchFamily="2" charset="0"/>
              </a:rPr>
              <a:t> 02 - 01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BDE6A3-4FFA-4DA9-AF03-7356C5D08310}"/>
              </a:ext>
            </a:extLst>
          </p:cNvPr>
          <p:cNvSpPr/>
          <p:nvPr/>
        </p:nvSpPr>
        <p:spPr>
          <a:xfrm>
            <a:off x="4838700" y="4909869"/>
            <a:ext cx="2235200" cy="902168"/>
          </a:xfrm>
          <a:prstGeom prst="rect">
            <a:avLst/>
          </a:prstGeom>
          <a:noFill/>
          <a:ln w="38100">
            <a:solidFill>
              <a:srgbClr val="005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EDA558-9461-4A1C-B581-C73809C3E1AC}"/>
              </a:ext>
            </a:extLst>
          </p:cNvPr>
          <p:cNvSpPr txBox="1"/>
          <p:nvPr/>
        </p:nvSpPr>
        <p:spPr>
          <a:xfrm>
            <a:off x="4974008" y="5693952"/>
            <a:ext cx="2012089" cy="523220"/>
          </a:xfrm>
          <a:prstGeom prst="rect">
            <a:avLst/>
          </a:prstGeom>
          <a:solidFill>
            <a:srgbClr val="171717"/>
          </a:solidFill>
        </p:spPr>
        <p:txBody>
          <a:bodyPr wrap="none" rtlCol="0">
            <a:spAutoFit/>
          </a:bodyPr>
          <a:lstStyle/>
          <a:p>
            <a:r>
              <a:rPr lang="es-MX" sz="2800" dirty="0" err="1">
                <a:solidFill>
                  <a:srgbClr val="EDEDED"/>
                </a:solidFill>
                <a:latin typeface="EE-Riot" panose="02000500000000000000" pitchFamily="2" charset="0"/>
              </a:rPr>
              <a:t>Seccion</a:t>
            </a:r>
            <a:r>
              <a:rPr lang="es-MX" sz="2800" dirty="0">
                <a:solidFill>
                  <a:srgbClr val="EDEDED"/>
                </a:solidFill>
                <a:latin typeface="EE-Riot" panose="02000500000000000000" pitchFamily="2" charset="0"/>
              </a:rPr>
              <a:t> 02 - 02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9A4226-2F4B-454D-9964-5B51C0D76D1C}"/>
              </a:ext>
            </a:extLst>
          </p:cNvPr>
          <p:cNvSpPr/>
          <p:nvPr/>
        </p:nvSpPr>
        <p:spPr>
          <a:xfrm>
            <a:off x="7665720" y="4909869"/>
            <a:ext cx="2379292" cy="902168"/>
          </a:xfrm>
          <a:prstGeom prst="rect">
            <a:avLst/>
          </a:prstGeom>
          <a:noFill/>
          <a:ln w="38100">
            <a:solidFill>
              <a:srgbClr val="005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DF77B2-EAFE-4433-8BE3-E98DD354F525}"/>
              </a:ext>
            </a:extLst>
          </p:cNvPr>
          <p:cNvSpPr txBox="1"/>
          <p:nvPr/>
        </p:nvSpPr>
        <p:spPr>
          <a:xfrm>
            <a:off x="7839128" y="5693573"/>
            <a:ext cx="2048959" cy="523220"/>
          </a:xfrm>
          <a:prstGeom prst="rect">
            <a:avLst/>
          </a:prstGeom>
          <a:solidFill>
            <a:srgbClr val="171717"/>
          </a:solidFill>
        </p:spPr>
        <p:txBody>
          <a:bodyPr wrap="none" rtlCol="0">
            <a:spAutoFit/>
          </a:bodyPr>
          <a:lstStyle/>
          <a:p>
            <a:r>
              <a:rPr lang="es-MX" sz="2800" dirty="0" err="1">
                <a:solidFill>
                  <a:srgbClr val="EDEDED"/>
                </a:solidFill>
                <a:latin typeface="EE-Riot" panose="02000500000000000000" pitchFamily="2" charset="0"/>
              </a:rPr>
              <a:t>Seccion</a:t>
            </a:r>
            <a:r>
              <a:rPr lang="es-MX" sz="2800" dirty="0">
                <a:solidFill>
                  <a:srgbClr val="EDEDED"/>
                </a:solidFill>
                <a:latin typeface="EE-Riot" panose="02000500000000000000" pitchFamily="2" charset="0"/>
              </a:rPr>
              <a:t> 02 - 03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A0EF1-4542-4E82-B19B-9C3F1B40940C}"/>
              </a:ext>
            </a:extLst>
          </p:cNvPr>
          <p:cNvSpPr txBox="1">
            <a:spLocks/>
          </p:cNvSpPr>
          <p:nvPr/>
        </p:nvSpPr>
        <p:spPr>
          <a:xfrm>
            <a:off x="10487025" y="0"/>
            <a:ext cx="1914525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02</a:t>
            </a:r>
            <a:endParaRPr lang="es-MX" sz="10200" dirty="0">
              <a:solidFill>
                <a:srgbClr val="EDEDED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204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431A95-6CB5-4955-BE77-EE9F99A7C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5" y="0"/>
            <a:ext cx="1181459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5958C3-E7A5-4F69-9B1A-966E979D98A1}"/>
              </a:ext>
            </a:extLst>
          </p:cNvPr>
          <p:cNvSpPr/>
          <p:nvPr/>
        </p:nvSpPr>
        <p:spPr>
          <a:xfrm>
            <a:off x="2008095" y="6355976"/>
            <a:ext cx="1246094" cy="484094"/>
          </a:xfrm>
          <a:prstGeom prst="rect">
            <a:avLst/>
          </a:prstGeom>
          <a:noFill/>
          <a:ln w="38100">
            <a:solidFill>
              <a:srgbClr val="005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F133D4-1775-4AE6-8084-8C7F5E873195}"/>
              </a:ext>
            </a:extLst>
          </p:cNvPr>
          <p:cNvSpPr txBox="1"/>
          <p:nvPr/>
        </p:nvSpPr>
        <p:spPr>
          <a:xfrm>
            <a:off x="1726888" y="5870249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 err="1">
                <a:solidFill>
                  <a:srgbClr val="EDEDED"/>
                </a:solidFill>
                <a:latin typeface="EE-Riot" panose="02000500000000000000" pitchFamily="2" charset="0"/>
              </a:rPr>
              <a:t>Seccion</a:t>
            </a:r>
            <a:r>
              <a:rPr lang="es-MX" sz="2800" dirty="0">
                <a:solidFill>
                  <a:srgbClr val="EDEDED"/>
                </a:solidFill>
                <a:latin typeface="EE-Riot" panose="02000500000000000000" pitchFamily="2" charset="0"/>
              </a:rPr>
              <a:t> 03-01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253B80-7D27-42C6-BCEB-5E243B217541}"/>
              </a:ext>
            </a:extLst>
          </p:cNvPr>
          <p:cNvSpPr/>
          <p:nvPr/>
        </p:nvSpPr>
        <p:spPr>
          <a:xfrm>
            <a:off x="9072285" y="6355976"/>
            <a:ext cx="1246094" cy="484094"/>
          </a:xfrm>
          <a:prstGeom prst="rect">
            <a:avLst/>
          </a:prstGeom>
          <a:noFill/>
          <a:ln w="38100">
            <a:solidFill>
              <a:srgbClr val="005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4F999A-91BF-4529-8D85-2A3759CB66EF}"/>
              </a:ext>
            </a:extLst>
          </p:cNvPr>
          <p:cNvSpPr txBox="1"/>
          <p:nvPr/>
        </p:nvSpPr>
        <p:spPr>
          <a:xfrm>
            <a:off x="8760620" y="5870247"/>
            <a:ext cx="186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 err="1">
                <a:solidFill>
                  <a:srgbClr val="EDEDED"/>
                </a:solidFill>
                <a:latin typeface="EE-Riot" panose="02000500000000000000" pitchFamily="2" charset="0"/>
              </a:rPr>
              <a:t>Seccion</a:t>
            </a:r>
            <a:r>
              <a:rPr lang="es-MX" sz="2800" dirty="0">
                <a:solidFill>
                  <a:srgbClr val="EDEDED"/>
                </a:solidFill>
                <a:latin typeface="EE-Riot" panose="02000500000000000000" pitchFamily="2" charset="0"/>
              </a:rPr>
              <a:t> 03-02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3FBE3-DCC4-4C3B-A37F-C59CE58CA196}"/>
              </a:ext>
            </a:extLst>
          </p:cNvPr>
          <p:cNvSpPr txBox="1">
            <a:spLocks/>
          </p:cNvSpPr>
          <p:nvPr/>
        </p:nvSpPr>
        <p:spPr>
          <a:xfrm>
            <a:off x="10487025" y="0"/>
            <a:ext cx="1914525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02</a:t>
            </a:r>
            <a:endParaRPr lang="es-MX" sz="10200" dirty="0">
              <a:solidFill>
                <a:srgbClr val="EDEDED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78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9C762E-8290-48C2-84CB-32C6953E1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509247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A11EAB-05E2-44BB-B9FA-0D328DB8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478715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7393"/>
          </a:xfrm>
        </p:spPr>
        <p:txBody>
          <a:bodyPr/>
          <a:lstStyle/>
          <a:p>
            <a:pPr algn="ctr"/>
            <a:r>
              <a:rPr lang="es-MX" spc="300" dirty="0">
                <a:latin typeface="EE-Riot" panose="02000500000000000000" pitchFamily="2" charset="0"/>
              </a:rPr>
              <a:t>Etiquetas</a:t>
            </a:r>
            <a:br>
              <a:rPr lang="es-MX" dirty="0"/>
            </a:br>
            <a:r>
              <a:rPr lang="es-MX" sz="8800" dirty="0">
                <a:solidFill>
                  <a:srgbClr val="DA0037"/>
                </a:solidFill>
                <a:cs typeface="JetBrains Mono ExtraBold" panose="02000009000000000000" pitchFamily="49" charset="0"/>
              </a:rPr>
              <a:t>CONTENEDORAS </a:t>
            </a:r>
            <a:r>
              <a:rPr lang="es-MX" sz="8800" dirty="0">
                <a:solidFill>
                  <a:srgbClr val="EDEDED"/>
                </a:solidFill>
                <a:cs typeface="JetBrains Mono ExtraBold" panose="02000009000000000000" pitchFamily="49" charset="0"/>
              </a:rPr>
              <a:t>Y</a:t>
            </a:r>
            <a:r>
              <a:rPr lang="es-MX" sz="8800" dirty="0">
                <a:solidFill>
                  <a:srgbClr val="DA0037"/>
                </a:solidFill>
                <a:cs typeface="JetBrains Mono ExtraBold" panose="02000009000000000000" pitchFamily="49" charset="0"/>
              </a:rPr>
              <a:t> </a:t>
            </a:r>
            <a:r>
              <a:rPr lang="es-MX" sz="8800" dirty="0">
                <a:solidFill>
                  <a:srgbClr val="0057DA"/>
                </a:solidFill>
                <a:cs typeface="JetBrains Mono ExtraBold" panose="02000009000000000000" pitchFamily="49" charset="0"/>
              </a:rPr>
              <a:t>DE CONTENIDO</a:t>
            </a:r>
            <a:endParaRPr lang="es-MX" dirty="0">
              <a:ln w="38100">
                <a:solidFill>
                  <a:srgbClr val="DA0037"/>
                </a:solidFill>
                <a:prstDash val="solid"/>
              </a:ln>
              <a:solidFill>
                <a:srgbClr val="0057DA"/>
              </a:solidFill>
              <a:cs typeface="JetBrains Mono ExtraBold" panose="02000009000000000000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A84B8B-49E6-4563-AA61-17852898751F}"/>
              </a:ext>
            </a:extLst>
          </p:cNvPr>
          <p:cNvSpPr txBox="1">
            <a:spLocks/>
          </p:cNvSpPr>
          <p:nvPr/>
        </p:nvSpPr>
        <p:spPr>
          <a:xfrm>
            <a:off x="10487025" y="0"/>
            <a:ext cx="1914525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02</a:t>
            </a:r>
            <a:endParaRPr lang="es-MX" sz="10200" dirty="0">
              <a:solidFill>
                <a:srgbClr val="EDEDED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02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9C762E-8290-48C2-84CB-32C6953E1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509247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A11EAB-05E2-44BB-B9FA-0D328DB8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478715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7393"/>
          </a:xfrm>
        </p:spPr>
        <p:txBody>
          <a:bodyPr>
            <a:normAutofit/>
          </a:bodyPr>
          <a:lstStyle/>
          <a:p>
            <a:pPr algn="ctr"/>
            <a:r>
              <a:rPr lang="es-MX" sz="6000" b="0" dirty="0"/>
              <a:t>LA </a:t>
            </a:r>
            <a:r>
              <a:rPr lang="es-MX" sz="6600" dirty="0">
                <a:solidFill>
                  <a:srgbClr val="DA0037"/>
                </a:solidFill>
                <a:latin typeface="EE-Riot" panose="02000500000000000000" pitchFamily="2" charset="0"/>
              </a:rPr>
              <a:t>vulnerabilidad</a:t>
            </a:r>
            <a:r>
              <a:rPr lang="es-MX" sz="6000" b="0" dirty="0"/>
              <a:t> DE</a:t>
            </a:r>
            <a:br>
              <a:rPr lang="es-MX" sz="6000" b="0" dirty="0"/>
            </a:br>
            <a:r>
              <a:rPr lang="es-MX" sz="6000" b="0" dirty="0"/>
              <a:t>LA ETIQUETA</a:t>
            </a:r>
            <a:br>
              <a:rPr lang="es-MX" sz="6000" b="0" dirty="0"/>
            </a:br>
            <a:r>
              <a:rPr lang="es-MX" sz="6000" b="0" dirty="0">
                <a:solidFill>
                  <a:srgbClr val="DA0037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&lt;a&gt;&lt;/a&gt;</a:t>
            </a:r>
            <a:endParaRPr lang="es-MX" sz="6000" dirty="0">
              <a:ln w="38100">
                <a:solidFill>
                  <a:srgbClr val="DA0037"/>
                </a:solidFill>
                <a:prstDash val="solid"/>
              </a:ln>
              <a:solidFill>
                <a:srgbClr val="DA0037"/>
              </a:solidFill>
              <a:latin typeface="JetBrains Mono NL ExtraBold" panose="02000009000000000000" pitchFamily="49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A84B8B-49E6-4563-AA61-17852898751F}"/>
              </a:ext>
            </a:extLst>
          </p:cNvPr>
          <p:cNvSpPr txBox="1">
            <a:spLocks/>
          </p:cNvSpPr>
          <p:nvPr/>
        </p:nvSpPr>
        <p:spPr>
          <a:xfrm>
            <a:off x="10487025" y="0"/>
            <a:ext cx="1914525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02</a:t>
            </a:r>
            <a:endParaRPr lang="es-MX" sz="10200" dirty="0">
              <a:solidFill>
                <a:srgbClr val="EDEDED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854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3563DD-FF91-4E89-BE21-B7DB05903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92" b="20355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spc="300" dirty="0">
                <a:solidFill>
                  <a:srgbClr val="EDEDED"/>
                </a:solidFill>
              </a:rPr>
              <a:t>LA</a:t>
            </a:r>
            <a:r>
              <a:rPr lang="es-MX" sz="6000" spc="300" dirty="0">
                <a:solidFill>
                  <a:srgbClr val="DA0037"/>
                </a:solidFill>
              </a:rPr>
              <a:t> </a:t>
            </a:r>
            <a:r>
              <a:rPr lang="es-MX" sz="6600" spc="300" dirty="0">
                <a:solidFill>
                  <a:srgbClr val="DA0037"/>
                </a:solidFill>
                <a:latin typeface="EE-Riot" panose="02000500000000000000" pitchFamily="2" charset="0"/>
              </a:rPr>
              <a:t>VULNERABILIDAD</a:t>
            </a:r>
            <a:endParaRPr lang="es-MX" sz="6000" dirty="0">
              <a:solidFill>
                <a:srgbClr val="DA0037"/>
              </a:solidFill>
              <a:latin typeface="EE-Riot" panose="02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8C823-C40D-438D-B520-544DD9D689BA}"/>
              </a:ext>
            </a:extLst>
          </p:cNvPr>
          <p:cNvSpPr txBox="1"/>
          <p:nvPr/>
        </p:nvSpPr>
        <p:spPr>
          <a:xfrm>
            <a:off x="829236" y="3188727"/>
            <a:ext cx="105335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800" dirty="0">
                <a:solidFill>
                  <a:srgbClr val="EDEDED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target=“_</a:t>
            </a:r>
            <a:r>
              <a:rPr lang="es-MX" sz="8800" dirty="0" err="1">
                <a:solidFill>
                  <a:srgbClr val="EDEDED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blank</a:t>
            </a:r>
            <a:r>
              <a:rPr lang="es-MX" sz="8800" dirty="0">
                <a:solidFill>
                  <a:srgbClr val="EDEDED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668663-B1BD-4E36-848E-DF4A8F0CB47D}"/>
              </a:ext>
            </a:extLst>
          </p:cNvPr>
          <p:cNvSpPr txBox="1">
            <a:spLocks/>
          </p:cNvSpPr>
          <p:nvPr/>
        </p:nvSpPr>
        <p:spPr>
          <a:xfrm>
            <a:off x="10487025" y="0"/>
            <a:ext cx="1914525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02</a:t>
            </a:r>
            <a:endParaRPr lang="es-MX" sz="10200" dirty="0">
              <a:solidFill>
                <a:srgbClr val="EDEDED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11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3563DD-FF91-4E89-BE21-B7DB05903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92" b="20355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spc="300" dirty="0">
                <a:solidFill>
                  <a:srgbClr val="EDEDED"/>
                </a:solidFill>
              </a:rPr>
              <a:t>CASO</a:t>
            </a:r>
            <a:r>
              <a:rPr lang="es-MX" sz="6000" spc="300" dirty="0">
                <a:solidFill>
                  <a:srgbClr val="DA0037"/>
                </a:solidFill>
                <a:latin typeface="EE-Riot" panose="02000500000000000000" pitchFamily="2" charset="0"/>
              </a:rPr>
              <a:t> </a:t>
            </a:r>
            <a:r>
              <a:rPr lang="es-MX" sz="6600" spc="300" dirty="0">
                <a:solidFill>
                  <a:srgbClr val="00B050"/>
                </a:solidFill>
                <a:latin typeface="EE-Riot" panose="02000500000000000000" pitchFamily="2" charset="0"/>
              </a:rPr>
              <a:t>CURIOSO</a:t>
            </a:r>
            <a:endParaRPr lang="es-MX" sz="60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8C823-C40D-438D-B520-544DD9D689BA}"/>
              </a:ext>
            </a:extLst>
          </p:cNvPr>
          <p:cNvSpPr txBox="1"/>
          <p:nvPr/>
        </p:nvSpPr>
        <p:spPr>
          <a:xfrm>
            <a:off x="663388" y="2516375"/>
            <a:ext cx="108652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DEDED"/>
                </a:solidFill>
                <a:latin typeface="Infoma Heavy" panose="020B0908030101010103" pitchFamily="34" charset="0"/>
                <a:ea typeface="Inter Black" panose="02000503000000020004" pitchFamily="2" charset="0"/>
                <a:cs typeface="JetBrains Mono ExtraBold" panose="02000009000000000000" pitchFamily="49" charset="0"/>
              </a:rPr>
              <a:t>La p</a:t>
            </a:r>
            <a:r>
              <a:rPr lang="es-MX" sz="4800" dirty="0" err="1">
                <a:solidFill>
                  <a:srgbClr val="EDEDED"/>
                </a:solidFill>
                <a:latin typeface="Infoma Heavy" panose="020B0908030101010103" pitchFamily="34" charset="0"/>
                <a:ea typeface="Inter Black" panose="02000503000000020004" pitchFamily="2" charset="0"/>
                <a:cs typeface="JetBrains Mono ExtraBold" panose="02000009000000000000" pitchFamily="49" charset="0"/>
              </a:rPr>
              <a:t>ágina</a:t>
            </a:r>
            <a:r>
              <a:rPr lang="es-MX" sz="4800" dirty="0">
                <a:solidFill>
                  <a:srgbClr val="EDEDED"/>
                </a:solidFill>
                <a:latin typeface="Infoma Heavy" panose="020B0908030101010103" pitchFamily="34" charset="0"/>
                <a:ea typeface="Inter Black" panose="02000503000000020004" pitchFamily="2" charset="0"/>
                <a:cs typeface="JetBrains Mono ExtraBold" panose="02000009000000000000" pitchFamily="49" charset="0"/>
              </a:rPr>
              <a:t> que estamos enlazando obtiene acceso parcial a la página enlazada vía el </a:t>
            </a:r>
            <a:r>
              <a:rPr lang="es-MX" sz="4800" dirty="0" err="1">
                <a:solidFill>
                  <a:srgbClr val="EDEDED"/>
                </a:solidFill>
                <a:latin typeface="Infoma Heavy" panose="020B0908030101010103" pitchFamily="34" charset="0"/>
                <a:ea typeface="Inter Black" panose="02000503000000020004" pitchFamily="2" charset="0"/>
                <a:cs typeface="JetBrains Mono ExtraBold" panose="02000009000000000000" pitchFamily="49" charset="0"/>
              </a:rPr>
              <a:t>Object</a:t>
            </a:r>
            <a:r>
              <a:rPr lang="es-MX" sz="4800" dirty="0">
                <a:solidFill>
                  <a:srgbClr val="EDEDED"/>
                </a:solidFill>
                <a:latin typeface="Infoma Heavy" panose="020B0908030101010103" pitchFamily="34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 </a:t>
            </a:r>
            <a:r>
              <a:rPr lang="es-MX" sz="4800" dirty="0" err="1">
                <a:solidFill>
                  <a:srgbClr val="00B050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window.opener</a:t>
            </a:r>
            <a:endParaRPr lang="es-MX" sz="4800" dirty="0">
              <a:solidFill>
                <a:srgbClr val="00B050"/>
              </a:solidFill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668663-B1BD-4E36-848E-DF4A8F0CB47D}"/>
              </a:ext>
            </a:extLst>
          </p:cNvPr>
          <p:cNvSpPr txBox="1">
            <a:spLocks/>
          </p:cNvSpPr>
          <p:nvPr/>
        </p:nvSpPr>
        <p:spPr>
          <a:xfrm>
            <a:off x="10487025" y="0"/>
            <a:ext cx="1914525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02</a:t>
            </a:r>
            <a:endParaRPr lang="es-MX" sz="10200" dirty="0">
              <a:solidFill>
                <a:srgbClr val="EDEDED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344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3563DD-FF91-4E89-BE21-B7DB05903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92" b="20355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spc="300" dirty="0">
                <a:solidFill>
                  <a:srgbClr val="EDEDED"/>
                </a:solidFill>
              </a:rPr>
              <a:t>CASO</a:t>
            </a:r>
            <a:r>
              <a:rPr lang="es-MX" sz="6000" spc="300" dirty="0">
                <a:solidFill>
                  <a:srgbClr val="DA0037"/>
                </a:solidFill>
                <a:latin typeface="EE-Riot" panose="02000500000000000000" pitchFamily="2" charset="0"/>
              </a:rPr>
              <a:t> </a:t>
            </a:r>
            <a:r>
              <a:rPr lang="es-MX" sz="6600" spc="300" dirty="0">
                <a:solidFill>
                  <a:srgbClr val="00B050"/>
                </a:solidFill>
                <a:latin typeface="EE-Riot" panose="02000500000000000000" pitchFamily="2" charset="0"/>
              </a:rPr>
              <a:t>CURIOSO</a:t>
            </a:r>
            <a:endParaRPr lang="es-MX" sz="60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8C823-C40D-438D-B520-544DD9D689BA}"/>
              </a:ext>
            </a:extLst>
          </p:cNvPr>
          <p:cNvSpPr txBox="1"/>
          <p:nvPr/>
        </p:nvSpPr>
        <p:spPr>
          <a:xfrm>
            <a:off x="295275" y="2713598"/>
            <a:ext cx="116014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>
                <a:solidFill>
                  <a:srgbClr val="EDEDED"/>
                </a:solidFill>
                <a:latin typeface="Infoma Heavy" panose="020B0908030101010103" pitchFamily="34" charset="0"/>
                <a:ea typeface="Inter Black" panose="02000503000000020004" pitchFamily="2" charset="0"/>
                <a:cs typeface="JetBrains Mono ExtraBold" panose="02000009000000000000" pitchFamily="49" charset="0"/>
              </a:rPr>
              <a:t>La pestaña recién abierta puede cambiar el </a:t>
            </a:r>
            <a:r>
              <a:rPr lang="es-MX" sz="4800" dirty="0" err="1">
                <a:solidFill>
                  <a:srgbClr val="00B050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window.opener.location</a:t>
            </a:r>
            <a:r>
              <a:rPr lang="es-MX" sz="4800" dirty="0">
                <a:solidFill>
                  <a:srgbClr val="00B050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s-MX" sz="4800" dirty="0">
                <a:solidFill>
                  <a:srgbClr val="EDEDED"/>
                </a:solidFill>
                <a:latin typeface="Infoma Heavy" panose="020B0908030101010103" pitchFamily="34" charset="0"/>
                <a:ea typeface="Inter Black" panose="02000503000000020004" pitchFamily="2" charset="0"/>
                <a:cs typeface="JetBrains Mono ExtraBold" panose="02000009000000000000" pitchFamily="49" charset="0"/>
              </a:rPr>
              <a:t>a una página de phishing</a:t>
            </a:r>
            <a:endParaRPr lang="es-MX" sz="4800" dirty="0">
              <a:solidFill>
                <a:srgbClr val="DA0037"/>
              </a:solidFill>
              <a:latin typeface="Infoma Heavy" panose="020B0908030101010103" pitchFamily="34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668663-B1BD-4E36-848E-DF4A8F0CB47D}"/>
              </a:ext>
            </a:extLst>
          </p:cNvPr>
          <p:cNvSpPr txBox="1">
            <a:spLocks/>
          </p:cNvSpPr>
          <p:nvPr/>
        </p:nvSpPr>
        <p:spPr>
          <a:xfrm>
            <a:off x="10487025" y="0"/>
            <a:ext cx="1914525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02</a:t>
            </a:r>
            <a:endParaRPr lang="es-MX" sz="10200" dirty="0">
              <a:solidFill>
                <a:srgbClr val="EDEDED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538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3563DD-FF91-4E89-BE21-B7DB05903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92" b="20355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rgbClr val="EDEDED"/>
                </a:solidFill>
              </a:rPr>
              <a:t>EJEMPLO DE </a:t>
            </a:r>
            <a:r>
              <a:rPr lang="es-ES" sz="6600" spc="300" dirty="0">
                <a:solidFill>
                  <a:srgbClr val="DA0037"/>
                </a:solidFill>
                <a:latin typeface="EE-Riot" panose="02000500000000000000" pitchFamily="2" charset="0"/>
              </a:rPr>
              <a:t>ATAQUE</a:t>
            </a:r>
            <a:endParaRPr lang="es-MX" sz="6000" spc="300" dirty="0">
              <a:solidFill>
                <a:srgbClr val="DA0037"/>
              </a:solidFill>
              <a:latin typeface="EE-Riot" panose="02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8C823-C40D-438D-B520-544DD9D689BA}"/>
              </a:ext>
            </a:extLst>
          </p:cNvPr>
          <p:cNvSpPr txBox="1"/>
          <p:nvPr/>
        </p:nvSpPr>
        <p:spPr>
          <a:xfrm>
            <a:off x="295275" y="2450260"/>
            <a:ext cx="116014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s-MX" sz="2400" dirty="0">
                <a:solidFill>
                  <a:srgbClr val="EDEDED"/>
                </a:solidFill>
                <a:latin typeface="Infoma Medium" panose="020B0608030101010103" pitchFamily="34" charset="0"/>
                <a:ea typeface="Inter SemiBold" panose="02000503000000020004" pitchFamily="2" charset="0"/>
                <a:cs typeface="JetBrains Mono ExtraBold" panose="02000009000000000000" pitchFamily="49" charset="0"/>
              </a:rPr>
              <a:t>Creamos una página “viral” </a:t>
            </a:r>
            <a:r>
              <a:rPr lang="es-MX" sz="2400" b="1" spc="300" dirty="0">
                <a:solidFill>
                  <a:srgbClr val="DA0037"/>
                </a:solidFill>
                <a:latin typeface="EE-Riot" panose="02000500000000000000" pitchFamily="2" charset="0"/>
                <a:ea typeface="Inter Black" panose="02000503000000020004" pitchFamily="2" charset="0"/>
                <a:cs typeface="JetBrains Mono ExtraBold" panose="02000009000000000000" pitchFamily="49" charset="0"/>
              </a:rPr>
              <a:t>falsa</a:t>
            </a:r>
            <a:r>
              <a:rPr lang="es-MX" sz="2400" dirty="0">
                <a:solidFill>
                  <a:srgbClr val="EDEDED"/>
                </a:solidFill>
                <a:latin typeface="Infoma Medium" panose="020B0608030101010103" pitchFamily="34" charset="0"/>
                <a:ea typeface="Inter SemiBold" panose="02000503000000020004" pitchFamily="2" charset="0"/>
                <a:cs typeface="JetBrains Mono ExtraBold" panose="02000009000000000000" pitchFamily="49" charset="0"/>
              </a:rPr>
              <a:t>, y lo compartimos en Facebook (el cual es conocido por abrir links vía </a:t>
            </a:r>
            <a:r>
              <a:rPr lang="es-MX" sz="2400" dirty="0">
                <a:solidFill>
                  <a:srgbClr val="EDEDED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_</a:t>
            </a:r>
            <a:r>
              <a:rPr lang="es-MX" sz="2400" dirty="0" err="1">
                <a:solidFill>
                  <a:srgbClr val="EDEDED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blank</a:t>
            </a:r>
            <a:r>
              <a:rPr lang="es-MX" sz="2400" dirty="0">
                <a:solidFill>
                  <a:srgbClr val="EDEDED"/>
                </a:solidFill>
                <a:latin typeface="Infoma Medium" panose="020B0608030101010103" pitchFamily="34" charset="0"/>
                <a:ea typeface="Inter SemiBold" panose="02000503000000020004" pitchFamily="2" charset="0"/>
                <a:cs typeface="JetBrains Mono ExtraBold" panose="02000009000000000000" pitchFamily="49" charset="0"/>
              </a:rPr>
              <a:t>)</a:t>
            </a:r>
          </a:p>
          <a:p>
            <a:pPr marL="457200" indent="-457200">
              <a:buFontTx/>
              <a:buChar char="-"/>
            </a:pPr>
            <a:endParaRPr lang="es-MX" sz="2400" dirty="0">
              <a:solidFill>
                <a:srgbClr val="EDEDED"/>
              </a:solidFill>
              <a:latin typeface="Inter SemiBold" panose="02000503000000020004" pitchFamily="2" charset="0"/>
              <a:ea typeface="Inter SemiBold" panose="02000503000000020004" pitchFamily="2" charset="0"/>
              <a:cs typeface="JetBrains Mono ExtraBold" panose="02000009000000000000" pitchFamily="49" charset="0"/>
            </a:endParaRPr>
          </a:p>
          <a:p>
            <a:pPr marL="457200" indent="-457200">
              <a:buFontTx/>
              <a:buChar char="-"/>
            </a:pPr>
            <a:r>
              <a:rPr lang="es-MX" sz="2400" dirty="0">
                <a:solidFill>
                  <a:srgbClr val="EDEDED"/>
                </a:solidFill>
                <a:latin typeface="Infoma Medium" panose="020B0608030101010103" pitchFamily="34" charset="0"/>
                <a:ea typeface="Inter SemiBold" panose="02000503000000020004" pitchFamily="2" charset="0"/>
                <a:cs typeface="JetBrains Mono ExtraBold" panose="02000009000000000000" pitchFamily="49" charset="0"/>
              </a:rPr>
              <a:t>Creamos una página de </a:t>
            </a:r>
            <a:r>
              <a:rPr lang="es-MX" sz="2400" b="1" spc="300" dirty="0">
                <a:solidFill>
                  <a:srgbClr val="DA0037"/>
                </a:solidFill>
                <a:latin typeface="EE-Riot" panose="02000500000000000000" pitchFamily="2" charset="0"/>
                <a:ea typeface="Inter SemiBold" panose="02000503000000020004" pitchFamily="2" charset="0"/>
                <a:cs typeface="JetBrains Mono ExtraBold" panose="02000009000000000000" pitchFamily="49" charset="0"/>
              </a:rPr>
              <a:t>phishing</a:t>
            </a:r>
            <a:r>
              <a:rPr lang="es-MX" sz="2400" dirty="0">
                <a:solidFill>
                  <a:srgbClr val="EDEDED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JetBrains Mono ExtraBold" panose="02000009000000000000" pitchFamily="49" charset="0"/>
              </a:rPr>
              <a:t> </a:t>
            </a:r>
            <a:r>
              <a:rPr lang="es-MX" sz="2400" dirty="0">
                <a:solidFill>
                  <a:srgbClr val="EDEDED"/>
                </a:solidFill>
                <a:latin typeface="Infoma Medium" panose="020B0608030101010103" pitchFamily="34" charset="0"/>
                <a:ea typeface="Inter SemiBold" panose="02000503000000020004" pitchFamily="2" charset="0"/>
                <a:cs typeface="JetBrains Mono ExtraBold" panose="02000009000000000000" pitchFamily="49" charset="0"/>
              </a:rPr>
              <a:t>en </a:t>
            </a:r>
            <a:r>
              <a:rPr lang="es-MX" sz="2400" dirty="0">
                <a:solidFill>
                  <a:srgbClr val="0057DA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http://fake/facebook.com/page.html</a:t>
            </a:r>
            <a:r>
              <a:rPr lang="es-MX" sz="2400" dirty="0">
                <a:solidFill>
                  <a:srgbClr val="EDEDED"/>
                </a:solidFill>
                <a:latin typeface="Infoma Medium" panose="020B0608030101010103" pitchFamily="34" charset="0"/>
                <a:ea typeface="Inter SemiBold" panose="02000503000000020004" pitchFamily="2" charset="0"/>
                <a:cs typeface="JetBrains Mono NL ExtraBold" panose="02000009000000000000" pitchFamily="49" charset="0"/>
              </a:rPr>
              <a:t>,</a:t>
            </a:r>
            <a:r>
              <a:rPr lang="es-MX" sz="2400" dirty="0">
                <a:solidFill>
                  <a:srgbClr val="EDEDED"/>
                </a:solidFill>
                <a:latin typeface="Infoma Medium" panose="020B0608030101010103" pitchFamily="34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s-MX" sz="2400" dirty="0">
                <a:solidFill>
                  <a:srgbClr val="EDEDED"/>
                </a:solidFill>
                <a:latin typeface="Infoma Medium" panose="020B0608030101010103" pitchFamily="34" charset="0"/>
                <a:ea typeface="Inter SemiBold" panose="02000503000000020004" pitchFamily="2" charset="0"/>
                <a:cs typeface="JetBrains Mono ExtraBold" panose="02000009000000000000" pitchFamily="49" charset="0"/>
              </a:rPr>
              <a:t>por ejemplo.</a:t>
            </a:r>
          </a:p>
          <a:p>
            <a:pPr marL="457200" indent="-457200">
              <a:buFontTx/>
              <a:buChar char="-"/>
            </a:pPr>
            <a:endParaRPr lang="es-MX" sz="2400" dirty="0">
              <a:solidFill>
                <a:srgbClr val="EDEDED"/>
              </a:solidFill>
              <a:latin typeface="Inter SemiBold" panose="02000503000000020004" pitchFamily="2" charset="0"/>
              <a:ea typeface="Inter SemiBold" panose="02000503000000020004" pitchFamily="2" charset="0"/>
              <a:cs typeface="JetBrains Mono ExtraBold" panose="02000009000000000000" pitchFamily="49" charset="0"/>
            </a:endParaRPr>
          </a:p>
          <a:p>
            <a:pPr marL="457200" indent="-457200">
              <a:buFontTx/>
              <a:buChar char="-"/>
            </a:pPr>
            <a:r>
              <a:rPr lang="es-MX" sz="2400" dirty="0">
                <a:solidFill>
                  <a:srgbClr val="EDEDED"/>
                </a:solidFill>
                <a:latin typeface="Infoma Medium" panose="020B0608030101010103" pitchFamily="34" charset="0"/>
                <a:ea typeface="Inter SemiBold" panose="02000503000000020004" pitchFamily="2" charset="0"/>
                <a:cs typeface="JetBrains Mono ExtraBold" panose="02000009000000000000" pitchFamily="49" charset="0"/>
              </a:rPr>
              <a:t>Agregamos este código a nuestra página “viral” </a:t>
            </a:r>
            <a:r>
              <a:rPr lang="es-MX" sz="2400" dirty="0" err="1">
                <a:solidFill>
                  <a:srgbClr val="0057DA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window.opener.location</a:t>
            </a:r>
            <a:r>
              <a:rPr lang="es-MX" sz="2400" dirty="0">
                <a:solidFill>
                  <a:srgbClr val="0057DA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=</a:t>
            </a:r>
            <a:r>
              <a:rPr lang="en-US" sz="2400" dirty="0">
                <a:solidFill>
                  <a:srgbClr val="0057DA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‘</a:t>
            </a:r>
            <a:r>
              <a:rPr lang="es-MX" sz="2400" dirty="0">
                <a:solidFill>
                  <a:srgbClr val="0057DA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http://fake/facebook.com/page.html</a:t>
            </a:r>
            <a:r>
              <a:rPr lang="en-US" sz="2400" dirty="0">
                <a:solidFill>
                  <a:srgbClr val="0057DA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’</a:t>
            </a:r>
            <a:endParaRPr lang="es-MX" sz="2400" dirty="0">
              <a:solidFill>
                <a:srgbClr val="0057DA"/>
              </a:solidFill>
              <a:latin typeface="JetBrains Mono NL ExtraBold" panose="02000009000000000000" pitchFamily="49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668663-B1BD-4E36-848E-DF4A8F0CB47D}"/>
              </a:ext>
            </a:extLst>
          </p:cNvPr>
          <p:cNvSpPr txBox="1">
            <a:spLocks/>
          </p:cNvSpPr>
          <p:nvPr/>
        </p:nvSpPr>
        <p:spPr>
          <a:xfrm>
            <a:off x="10487025" y="0"/>
            <a:ext cx="1914525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02</a:t>
            </a:r>
            <a:endParaRPr lang="es-MX" sz="10200" dirty="0">
              <a:solidFill>
                <a:srgbClr val="EDEDED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0436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3563DD-FF91-4E89-BE21-B7DB05903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92" b="20355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EDEDED"/>
                </a:solidFill>
              </a:rPr>
              <a:t>CÓMO </a:t>
            </a:r>
            <a:r>
              <a:rPr lang="es-MX" sz="6000" spc="300" dirty="0">
                <a:solidFill>
                  <a:srgbClr val="0057DA"/>
                </a:solidFill>
                <a:latin typeface="EE-Riot" panose="02000500000000000000" pitchFamily="2" charset="0"/>
              </a:rPr>
              <a:t>SOLUCIONARLO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8C823-C40D-438D-B520-544DD9D689BA}"/>
              </a:ext>
            </a:extLst>
          </p:cNvPr>
          <p:cNvSpPr txBox="1"/>
          <p:nvPr/>
        </p:nvSpPr>
        <p:spPr>
          <a:xfrm>
            <a:off x="295275" y="2973574"/>
            <a:ext cx="11601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  <a:cs typeface="JetBrains Mono ExtraBold" panose="02000009000000000000" pitchFamily="49" charset="0"/>
              </a:rPr>
              <a:t>Agregar el siguiente atributo:</a:t>
            </a:r>
          </a:p>
          <a:p>
            <a:pPr algn="ctr"/>
            <a:r>
              <a:rPr lang="es-MX" sz="4800" dirty="0" err="1">
                <a:solidFill>
                  <a:srgbClr val="DA0037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rel</a:t>
            </a:r>
            <a:r>
              <a:rPr lang="es-MX" sz="4800" dirty="0">
                <a:solidFill>
                  <a:srgbClr val="DA0037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=“</a:t>
            </a:r>
            <a:r>
              <a:rPr lang="es-MX" sz="4800" dirty="0" err="1">
                <a:solidFill>
                  <a:srgbClr val="DA0037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noopener</a:t>
            </a:r>
            <a:r>
              <a:rPr lang="es-MX" sz="4800" dirty="0">
                <a:solidFill>
                  <a:srgbClr val="DA0037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s-MX" sz="4800" dirty="0" err="1">
                <a:solidFill>
                  <a:srgbClr val="DA0037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noreferrer</a:t>
            </a:r>
            <a:r>
              <a:rPr lang="es-MX" sz="4800" dirty="0">
                <a:solidFill>
                  <a:srgbClr val="DA0037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668663-B1BD-4E36-848E-DF4A8F0CB47D}"/>
              </a:ext>
            </a:extLst>
          </p:cNvPr>
          <p:cNvSpPr txBox="1">
            <a:spLocks/>
          </p:cNvSpPr>
          <p:nvPr/>
        </p:nvSpPr>
        <p:spPr>
          <a:xfrm>
            <a:off x="10487025" y="0"/>
            <a:ext cx="1914525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02</a:t>
            </a:r>
            <a:endParaRPr lang="es-MX" sz="10200" dirty="0">
              <a:solidFill>
                <a:srgbClr val="EDEDED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371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9C762E-8290-48C2-84CB-32C6953E1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509247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A11EAB-05E2-44BB-B9FA-0D328DB83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478715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277600" cy="6107393"/>
          </a:xfrm>
        </p:spPr>
        <p:txBody>
          <a:bodyPr/>
          <a:lstStyle/>
          <a:p>
            <a:pPr algn="ctr"/>
            <a:r>
              <a:rPr lang="es-MX" sz="11500" dirty="0">
                <a:solidFill>
                  <a:srgbClr val="DA003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index.html</a:t>
            </a:r>
            <a:br>
              <a:rPr lang="es-MX" sz="11500" b="0" dirty="0">
                <a:solidFill>
                  <a:srgbClr val="DA0037"/>
                </a:solidFill>
              </a:rPr>
            </a:br>
            <a:r>
              <a:rPr lang="es-MX" b="0" dirty="0">
                <a:latin typeface="Inter" panose="02000503000000020004" pitchFamily="2" charset="0"/>
                <a:ea typeface="Inter" panose="02000503000000020004" pitchFamily="2" charset="0"/>
              </a:rPr>
              <a:t>y su </a:t>
            </a:r>
            <a:r>
              <a:rPr lang="es-MX" b="0" dirty="0">
                <a:latin typeface="EE-Riot" panose="02000500000000000000" pitchFamily="2" charset="0"/>
                <a:ea typeface="Inter" panose="02000503000000020004" pitchFamily="2" charset="0"/>
              </a:rPr>
              <a:t>estructura</a:t>
            </a:r>
            <a:r>
              <a:rPr lang="es-MX" b="0" dirty="0">
                <a:latin typeface="Inter" panose="02000503000000020004" pitchFamily="2" charset="0"/>
                <a:ea typeface="Inter" panose="02000503000000020004" pitchFamily="2" charset="0"/>
              </a:rPr>
              <a:t> básica: </a:t>
            </a:r>
            <a:r>
              <a:rPr lang="en-US" dirty="0">
                <a:solidFill>
                  <a:srgbClr val="DA003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&lt;head&gt;&lt;/head&gt;</a:t>
            </a:r>
            <a:endParaRPr lang="es-MX" dirty="0">
              <a:ln w="38100">
                <a:solidFill>
                  <a:srgbClr val="DA0037"/>
                </a:solidFill>
                <a:prstDash val="solid"/>
              </a:ln>
              <a:solidFill>
                <a:srgbClr val="DA0037"/>
              </a:solidFill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B1AD52-382F-4BF7-B05F-6387B29B4B27}"/>
              </a:ext>
            </a:extLst>
          </p:cNvPr>
          <p:cNvSpPr txBox="1">
            <a:spLocks/>
          </p:cNvSpPr>
          <p:nvPr/>
        </p:nvSpPr>
        <p:spPr>
          <a:xfrm>
            <a:off x="10487025" y="0"/>
            <a:ext cx="1914525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02</a:t>
            </a:r>
            <a:endParaRPr lang="es-MX" sz="10200" dirty="0">
              <a:solidFill>
                <a:srgbClr val="EDEDED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95C25C-F2F5-4401-B25B-6FFA9AC02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580" y="3921973"/>
            <a:ext cx="196657" cy="51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68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EDE5ECA-29FD-4277-A988-7932BC936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159803E-80B6-4A73-B350-BB77D28F35A1}"/>
              </a:ext>
            </a:extLst>
          </p:cNvPr>
          <p:cNvSpPr txBox="1">
            <a:spLocks/>
          </p:cNvSpPr>
          <p:nvPr/>
        </p:nvSpPr>
        <p:spPr>
          <a:xfrm>
            <a:off x="1" y="591671"/>
            <a:ext cx="12191999" cy="56746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1500" dirty="0">
                <a:solidFill>
                  <a:srgbClr val="EDEDED"/>
                </a:solidFill>
                <a:latin typeface="EE-Riot" panose="02000500000000000000" pitchFamily="2" charset="0"/>
                <a:ea typeface="Inter Black" panose="02000503000000020004" pitchFamily="2" charset="0"/>
              </a:rPr>
              <a:t>PERFILES</a:t>
            </a:r>
            <a:r>
              <a:rPr lang="es-MX" sz="9600" spc="-3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 DE UN</a:t>
            </a:r>
          </a:p>
          <a:p>
            <a:pPr algn="ctr"/>
            <a:r>
              <a:rPr lang="es-MX" sz="138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 </a:t>
            </a:r>
            <a:r>
              <a:rPr lang="es-MX" sz="16600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WEB DEV</a:t>
            </a:r>
            <a:endParaRPr lang="es-MX" sz="13800" dirty="0">
              <a:solidFill>
                <a:srgbClr val="DA003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789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9C762E-8290-48C2-84CB-32C6953E1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787153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A11EAB-05E2-44BB-B9FA-0D328DB8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478715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6151"/>
            <a:ext cx="10515600" cy="1965698"/>
          </a:xfrm>
        </p:spPr>
        <p:txBody>
          <a:bodyPr>
            <a:normAutofit/>
          </a:bodyPr>
          <a:lstStyle/>
          <a:p>
            <a:pPr algn="ctr"/>
            <a:r>
              <a:rPr lang="es-MX" sz="11400" b="0" dirty="0"/>
              <a:t>EJERCICIO</a:t>
            </a:r>
            <a:r>
              <a:rPr lang="es-MX" sz="6600" b="0" dirty="0"/>
              <a:t> </a:t>
            </a:r>
            <a:r>
              <a:rPr lang="es-MX" sz="13400" dirty="0">
                <a:solidFill>
                  <a:srgbClr val="DA0037"/>
                </a:solidFill>
                <a:latin typeface="EE-Riot" panose="02000500000000000000" pitchFamily="2" charset="0"/>
              </a:rPr>
              <a:t>#1</a:t>
            </a:r>
            <a:endParaRPr lang="es-MX" sz="6600" dirty="0">
              <a:ln w="38100">
                <a:solidFill>
                  <a:srgbClr val="DA0037"/>
                </a:solidFill>
                <a:prstDash val="solid"/>
              </a:ln>
              <a:solidFill>
                <a:srgbClr val="DA0037"/>
              </a:solidFill>
              <a:latin typeface="EE-Riot" panose="02000500000000000000" pitchFamily="2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A84B8B-49E6-4563-AA61-17852898751F}"/>
              </a:ext>
            </a:extLst>
          </p:cNvPr>
          <p:cNvSpPr txBox="1">
            <a:spLocks/>
          </p:cNvSpPr>
          <p:nvPr/>
        </p:nvSpPr>
        <p:spPr>
          <a:xfrm>
            <a:off x="10487025" y="0"/>
            <a:ext cx="1914525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02</a:t>
            </a:r>
            <a:endParaRPr lang="es-MX" sz="10200" dirty="0">
              <a:solidFill>
                <a:srgbClr val="EDEDED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48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9C762E-8290-48C2-84CB-32C6953E1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509247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A11EAB-05E2-44BB-B9FA-0D328DB83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478715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277600" cy="6107393"/>
          </a:xfrm>
        </p:spPr>
        <p:txBody>
          <a:bodyPr/>
          <a:lstStyle/>
          <a:p>
            <a:pPr algn="ctr"/>
            <a:r>
              <a:rPr lang="es-MX" sz="11500" dirty="0">
                <a:solidFill>
                  <a:srgbClr val="DA003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index.html</a:t>
            </a:r>
            <a:br>
              <a:rPr lang="es-MX" sz="11500" b="0" dirty="0">
                <a:solidFill>
                  <a:srgbClr val="DA0037"/>
                </a:solidFill>
              </a:rPr>
            </a:br>
            <a:r>
              <a:rPr lang="es-MX" b="0" dirty="0">
                <a:latin typeface="Inter" panose="02000503000000020004" pitchFamily="2" charset="0"/>
                <a:ea typeface="Inter" panose="02000503000000020004" pitchFamily="2" charset="0"/>
              </a:rPr>
              <a:t>y su </a:t>
            </a:r>
            <a:r>
              <a:rPr lang="es-MX" b="0" dirty="0">
                <a:latin typeface="EE-Riot" panose="02000500000000000000" pitchFamily="2" charset="0"/>
                <a:ea typeface="Inter" panose="02000503000000020004" pitchFamily="2" charset="0"/>
              </a:rPr>
              <a:t>estructura</a:t>
            </a:r>
            <a:r>
              <a:rPr lang="es-MX" b="0" dirty="0">
                <a:latin typeface="Inter" panose="02000503000000020004" pitchFamily="2" charset="0"/>
                <a:ea typeface="Inter" panose="02000503000000020004" pitchFamily="2" charset="0"/>
              </a:rPr>
              <a:t> básica: </a:t>
            </a:r>
            <a:r>
              <a:rPr lang="en-US" dirty="0">
                <a:solidFill>
                  <a:srgbClr val="DA003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&lt;body&gt;&lt;/body&gt;</a:t>
            </a:r>
            <a:endParaRPr lang="es-MX" dirty="0">
              <a:ln w="38100">
                <a:solidFill>
                  <a:srgbClr val="DA0037"/>
                </a:solidFill>
                <a:prstDash val="solid"/>
              </a:ln>
              <a:solidFill>
                <a:srgbClr val="DA0037"/>
              </a:solidFill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C7F8E5-4646-4719-B671-4C54AA534A55}"/>
              </a:ext>
            </a:extLst>
          </p:cNvPr>
          <p:cNvSpPr txBox="1">
            <a:spLocks/>
          </p:cNvSpPr>
          <p:nvPr/>
        </p:nvSpPr>
        <p:spPr>
          <a:xfrm>
            <a:off x="10487025" y="0"/>
            <a:ext cx="1914525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02</a:t>
            </a:r>
            <a:endParaRPr lang="es-MX" sz="10200" dirty="0">
              <a:solidFill>
                <a:srgbClr val="EDEDED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F9A6E3-F760-498B-9FE4-DEF5CC0C5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580" y="3921973"/>
            <a:ext cx="196657" cy="51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200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9C762E-8290-48C2-84CB-32C6953E1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787153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A11EAB-05E2-44BB-B9FA-0D328DB8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478715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6151"/>
            <a:ext cx="10515600" cy="1965698"/>
          </a:xfrm>
        </p:spPr>
        <p:txBody>
          <a:bodyPr>
            <a:normAutofit/>
          </a:bodyPr>
          <a:lstStyle/>
          <a:p>
            <a:pPr algn="ctr"/>
            <a:r>
              <a:rPr lang="es-MX" sz="11500" b="0" dirty="0"/>
              <a:t>EJERCICIO</a:t>
            </a:r>
            <a:r>
              <a:rPr lang="es-MX" sz="6600" b="0" dirty="0"/>
              <a:t> </a:t>
            </a:r>
            <a:r>
              <a:rPr lang="es-MX" sz="13400" dirty="0">
                <a:solidFill>
                  <a:srgbClr val="DA0037"/>
                </a:solidFill>
                <a:latin typeface="EE-Riot" panose="02000500000000000000" pitchFamily="2" charset="0"/>
              </a:rPr>
              <a:t>#2</a:t>
            </a:r>
            <a:endParaRPr lang="es-MX" sz="6600" dirty="0">
              <a:ln w="38100">
                <a:solidFill>
                  <a:srgbClr val="DA0037"/>
                </a:solidFill>
                <a:prstDash val="solid"/>
              </a:ln>
              <a:solidFill>
                <a:srgbClr val="DA0037"/>
              </a:solidFill>
              <a:latin typeface="EE-Riot" panose="02000500000000000000" pitchFamily="2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A84B8B-49E6-4563-AA61-17852898751F}"/>
              </a:ext>
            </a:extLst>
          </p:cNvPr>
          <p:cNvSpPr txBox="1">
            <a:spLocks/>
          </p:cNvSpPr>
          <p:nvPr/>
        </p:nvSpPr>
        <p:spPr>
          <a:xfrm>
            <a:off x="10487025" y="0"/>
            <a:ext cx="1914525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02</a:t>
            </a:r>
            <a:endParaRPr lang="es-MX" sz="10200" dirty="0">
              <a:solidFill>
                <a:srgbClr val="EDEDED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451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9C762E-8290-48C2-84CB-32C6953E1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509247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A11EAB-05E2-44BB-B9FA-0D328DB8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478715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7393"/>
          </a:xfrm>
        </p:spPr>
        <p:txBody>
          <a:bodyPr/>
          <a:lstStyle/>
          <a:p>
            <a:pPr algn="ctr"/>
            <a:r>
              <a:rPr lang="es-MX" spc="300" dirty="0" err="1">
                <a:latin typeface="EE-Riot" panose="02000500000000000000" pitchFamily="2" charset="0"/>
              </a:rPr>
              <a:t>Anatomia</a:t>
            </a:r>
            <a:r>
              <a:rPr lang="es-MX" dirty="0"/>
              <a:t> de una</a:t>
            </a:r>
            <a:br>
              <a:rPr lang="es-MX" dirty="0"/>
            </a:br>
            <a:r>
              <a:rPr lang="es-MX" sz="9600" dirty="0">
                <a:solidFill>
                  <a:srgbClr val="DA003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Etiqueta HTML</a:t>
            </a:r>
            <a:endParaRPr lang="es-MX" dirty="0">
              <a:ln w="38100">
                <a:solidFill>
                  <a:srgbClr val="DA0037"/>
                </a:solidFill>
                <a:prstDash val="solid"/>
              </a:ln>
              <a:solidFill>
                <a:srgbClr val="DA0037"/>
              </a:solidFill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A84B8B-49E6-4563-AA61-17852898751F}"/>
              </a:ext>
            </a:extLst>
          </p:cNvPr>
          <p:cNvSpPr txBox="1">
            <a:spLocks/>
          </p:cNvSpPr>
          <p:nvPr/>
        </p:nvSpPr>
        <p:spPr>
          <a:xfrm>
            <a:off x="10487025" y="0"/>
            <a:ext cx="1914525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02</a:t>
            </a:r>
            <a:endParaRPr lang="es-MX" sz="10200" dirty="0">
              <a:solidFill>
                <a:srgbClr val="EDEDED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7543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E227D56C-82C2-449B-9871-902F4D3C8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5342972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D439CBB-B64E-4DBF-9D34-BDB4423295F5}"/>
              </a:ext>
            </a:extLst>
          </p:cNvPr>
          <p:cNvSpPr/>
          <p:nvPr/>
        </p:nvSpPr>
        <p:spPr>
          <a:xfrm>
            <a:off x="7917514" y="3393516"/>
            <a:ext cx="2731993" cy="665442"/>
          </a:xfrm>
          <a:prstGeom prst="rect">
            <a:avLst/>
          </a:prstGeom>
          <a:noFill/>
          <a:ln w="57150" cap="rnd">
            <a:solidFill>
              <a:srgbClr val="EDEDE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9C7538-0A01-41A3-9779-E5468CB4BDC1}"/>
              </a:ext>
            </a:extLst>
          </p:cNvPr>
          <p:cNvSpPr/>
          <p:nvPr/>
        </p:nvSpPr>
        <p:spPr>
          <a:xfrm>
            <a:off x="10649509" y="2821457"/>
            <a:ext cx="914399" cy="852440"/>
          </a:xfrm>
          <a:prstGeom prst="rect">
            <a:avLst/>
          </a:prstGeom>
          <a:noFill/>
          <a:ln w="57150" cap="rnd">
            <a:solidFill>
              <a:srgbClr val="DA003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452229-73E4-4926-A6E4-E25A402158E4}"/>
              </a:ext>
            </a:extLst>
          </p:cNvPr>
          <p:cNvSpPr/>
          <p:nvPr/>
        </p:nvSpPr>
        <p:spPr>
          <a:xfrm>
            <a:off x="628092" y="1855694"/>
            <a:ext cx="7289420" cy="1806669"/>
          </a:xfrm>
          <a:prstGeom prst="rect">
            <a:avLst/>
          </a:prstGeom>
          <a:noFill/>
          <a:ln w="57150" cap="rnd">
            <a:solidFill>
              <a:srgbClr val="DA003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ECC474-2BAC-47DD-9E39-B3CEEA67EE83}"/>
              </a:ext>
            </a:extLst>
          </p:cNvPr>
          <p:cNvSpPr/>
          <p:nvPr/>
        </p:nvSpPr>
        <p:spPr>
          <a:xfrm>
            <a:off x="1343025" y="2821457"/>
            <a:ext cx="995083" cy="665442"/>
          </a:xfrm>
          <a:prstGeom prst="rect">
            <a:avLst/>
          </a:prstGeom>
          <a:noFill/>
          <a:ln w="57150" cap="rnd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7F8C03-CC5D-4DCE-9FFF-0470363FC3C1}"/>
              </a:ext>
            </a:extLst>
          </p:cNvPr>
          <p:cNvSpPr/>
          <p:nvPr/>
        </p:nvSpPr>
        <p:spPr>
          <a:xfrm>
            <a:off x="2644588" y="2821457"/>
            <a:ext cx="4966447" cy="665442"/>
          </a:xfrm>
          <a:prstGeom prst="rect">
            <a:avLst/>
          </a:prstGeom>
          <a:noFill/>
          <a:ln w="57150" cap="rnd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804833-48CF-468F-BDCA-CFC45D385B3A}"/>
              </a:ext>
            </a:extLst>
          </p:cNvPr>
          <p:cNvSpPr/>
          <p:nvPr/>
        </p:nvSpPr>
        <p:spPr>
          <a:xfrm>
            <a:off x="628092" y="3390059"/>
            <a:ext cx="10935815" cy="1440235"/>
          </a:xfrm>
          <a:prstGeom prst="rect">
            <a:avLst/>
          </a:prstGeom>
          <a:noFill/>
          <a:ln w="57150" cap="rnd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6CBD8E-5A19-406F-BB98-0530748AA8DD}"/>
              </a:ext>
            </a:extLst>
          </p:cNvPr>
          <p:cNvSpPr/>
          <p:nvPr/>
        </p:nvSpPr>
        <p:spPr>
          <a:xfrm>
            <a:off x="1343026" y="3402106"/>
            <a:ext cx="6268010" cy="665442"/>
          </a:xfrm>
          <a:prstGeom prst="rect">
            <a:avLst/>
          </a:prstGeom>
          <a:noFill/>
          <a:ln w="57150" cap="rnd">
            <a:solidFill>
              <a:srgbClr val="0057D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86101"/>
            <a:ext cx="12192000" cy="665442"/>
          </a:xfrm>
          <a:solidFill>
            <a:srgbClr val="171717"/>
          </a:solidFill>
        </p:spPr>
        <p:txBody>
          <a:bodyPr>
            <a:normAutofit/>
          </a:bodyPr>
          <a:lstStyle/>
          <a:p>
            <a:pPr algn="ctr"/>
            <a:r>
              <a:rPr lang="es-MX" sz="3200" b="0" dirty="0">
                <a:ln w="0">
                  <a:noFill/>
                </a:ln>
                <a:solidFill>
                  <a:srgbClr val="DA0037"/>
                </a:solidFill>
                <a:effectLst>
                  <a:glow rad="1270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&lt;</a:t>
            </a:r>
            <a:r>
              <a:rPr lang="es-MX" sz="3200" dirty="0">
                <a:solidFill>
                  <a:srgbClr val="DA0037"/>
                </a:solidFill>
                <a:effectLst>
                  <a:glow rad="127000">
                    <a:srgbClr val="FF0000">
                      <a:alpha val="40000"/>
                    </a:srgbClr>
                  </a:glow>
                </a:effectLst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a</a:t>
            </a:r>
            <a:r>
              <a:rPr lang="es-MX" sz="3200" dirty="0">
                <a:solidFill>
                  <a:srgbClr val="DA003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 </a:t>
            </a:r>
            <a:r>
              <a:rPr lang="es-MX" sz="3200" b="0" dirty="0" err="1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href</a:t>
            </a:r>
            <a:r>
              <a:rPr lang="es-MX" sz="32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=“https://esparev.com”</a:t>
            </a:r>
            <a:r>
              <a:rPr lang="es-MX" sz="3200" b="0" dirty="0">
                <a:ln w="0">
                  <a:noFill/>
                </a:ln>
                <a:solidFill>
                  <a:srgbClr val="DA0037"/>
                </a:solidFill>
                <a:effectLst>
                  <a:glow rad="889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&gt;</a:t>
            </a:r>
            <a:r>
              <a:rPr lang="es-MX" sz="3200" dirty="0">
                <a:solidFill>
                  <a:srgbClr val="EDEDED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esparev.com</a:t>
            </a:r>
            <a:r>
              <a:rPr lang="es-MX" sz="3200" b="0" dirty="0">
                <a:ln w="0">
                  <a:noFill/>
                </a:ln>
                <a:solidFill>
                  <a:srgbClr val="DA0037"/>
                </a:solidFill>
                <a:effectLst>
                  <a:glow rad="88900">
                    <a:srgbClr val="FF0000">
                      <a:alpha val="40000"/>
                    </a:srgbClr>
                  </a:glow>
                </a:effectLst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&lt;/</a:t>
            </a:r>
            <a:r>
              <a:rPr lang="es-MX" sz="3200" dirty="0">
                <a:solidFill>
                  <a:srgbClr val="DA0037"/>
                </a:solidFill>
                <a:effectLst>
                  <a:glow rad="88900">
                    <a:srgbClr val="FF0000">
                      <a:alpha val="40000"/>
                    </a:srgbClr>
                  </a:glow>
                </a:effectLst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a</a:t>
            </a:r>
            <a:r>
              <a:rPr lang="es-MX" sz="3200" b="0" dirty="0">
                <a:ln w="0">
                  <a:noFill/>
                </a:ln>
                <a:solidFill>
                  <a:srgbClr val="DA0037"/>
                </a:solidFill>
                <a:effectLst>
                  <a:glow rad="889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&gt;</a:t>
            </a:r>
            <a:endParaRPr lang="es-MX" sz="3200" dirty="0">
              <a:ln w="0">
                <a:noFill/>
              </a:ln>
              <a:solidFill>
                <a:srgbClr val="DA0037"/>
              </a:solidFill>
              <a:effectLst>
                <a:glow rad="88900">
                  <a:srgbClr val="FF0000">
                    <a:alpha val="4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66A8AD-0DAD-4192-A5A6-F7528AC721AD}"/>
              </a:ext>
            </a:extLst>
          </p:cNvPr>
          <p:cNvSpPr txBox="1"/>
          <p:nvPr/>
        </p:nvSpPr>
        <p:spPr>
          <a:xfrm>
            <a:off x="5374341" y="4880407"/>
            <a:ext cx="1443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Elemento</a:t>
            </a:r>
            <a:endParaRPr lang="es-MX" sz="2000" dirty="0">
              <a:solidFill>
                <a:srgbClr val="00B050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D2FB24-3D37-4FDC-B1DA-CAEEBC19760F}"/>
              </a:ext>
            </a:extLst>
          </p:cNvPr>
          <p:cNvSpPr txBox="1"/>
          <p:nvPr/>
        </p:nvSpPr>
        <p:spPr>
          <a:xfrm>
            <a:off x="3845858" y="4110176"/>
            <a:ext cx="1443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57DA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Atributo</a:t>
            </a:r>
            <a:endParaRPr lang="es-MX" sz="2000" dirty="0">
              <a:solidFill>
                <a:srgbClr val="0057DA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27DB8E-C4AC-4C40-8884-7484CF4B7E2B}"/>
              </a:ext>
            </a:extLst>
          </p:cNvPr>
          <p:cNvSpPr txBox="1"/>
          <p:nvPr/>
        </p:nvSpPr>
        <p:spPr>
          <a:xfrm>
            <a:off x="8411133" y="4110176"/>
            <a:ext cx="1573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Contenido</a:t>
            </a:r>
            <a:endParaRPr lang="es-MX" sz="2000" dirty="0">
              <a:solidFill>
                <a:srgbClr val="EDEDED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FEB45F-139E-4204-AD38-F5E75B32279E}"/>
              </a:ext>
            </a:extLst>
          </p:cNvPr>
          <p:cNvSpPr txBox="1"/>
          <p:nvPr/>
        </p:nvSpPr>
        <p:spPr>
          <a:xfrm>
            <a:off x="4341157" y="2086976"/>
            <a:ext cx="1573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Valor del </a:t>
            </a:r>
            <a:r>
              <a:rPr lang="en-US" sz="2000" dirty="0" err="1">
                <a:solidFill>
                  <a:schemeClr val="accent2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atributo</a:t>
            </a:r>
            <a:endParaRPr lang="es-MX" sz="2000" dirty="0">
              <a:solidFill>
                <a:schemeClr val="accent2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30307D-7222-4509-BA02-58DC16751857}"/>
              </a:ext>
            </a:extLst>
          </p:cNvPr>
          <p:cNvSpPr txBox="1"/>
          <p:nvPr/>
        </p:nvSpPr>
        <p:spPr>
          <a:xfrm>
            <a:off x="1057836" y="2069000"/>
            <a:ext cx="177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Nombre</a:t>
            </a:r>
            <a:r>
              <a:rPr lang="en-US" sz="2000" dirty="0">
                <a:solidFill>
                  <a:schemeClr val="accent2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 del </a:t>
            </a:r>
            <a:r>
              <a:rPr lang="en-US" sz="2000" dirty="0" err="1">
                <a:solidFill>
                  <a:schemeClr val="accent2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atributo</a:t>
            </a:r>
            <a:endParaRPr lang="es-MX" sz="2000" dirty="0">
              <a:solidFill>
                <a:schemeClr val="accent2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69587F-1FDB-415A-9591-A81DB26E6A69}"/>
              </a:ext>
            </a:extLst>
          </p:cNvPr>
          <p:cNvSpPr txBox="1"/>
          <p:nvPr/>
        </p:nvSpPr>
        <p:spPr>
          <a:xfrm>
            <a:off x="2402540" y="1416316"/>
            <a:ext cx="2886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Etiqueta</a:t>
            </a:r>
            <a:r>
              <a:rPr lang="en-US" sz="2000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 de </a:t>
            </a:r>
            <a:r>
              <a:rPr lang="en-US" sz="2000" dirty="0" err="1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apertura</a:t>
            </a:r>
            <a:endParaRPr lang="es-MX" sz="2000" dirty="0">
              <a:solidFill>
                <a:srgbClr val="DA003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20D0C1-3A06-43C6-BD50-800D4CC264E3}"/>
              </a:ext>
            </a:extLst>
          </p:cNvPr>
          <p:cNvSpPr txBox="1"/>
          <p:nvPr/>
        </p:nvSpPr>
        <p:spPr>
          <a:xfrm>
            <a:off x="10452282" y="2076102"/>
            <a:ext cx="1308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Etiqueta</a:t>
            </a:r>
            <a:endParaRPr lang="en-US" sz="2000" dirty="0">
              <a:solidFill>
                <a:srgbClr val="DA003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  <a:p>
            <a:pPr algn="ctr"/>
            <a:r>
              <a:rPr lang="en-US" sz="2000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de </a:t>
            </a:r>
            <a:r>
              <a:rPr lang="en-US" sz="2000" dirty="0" err="1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cierre</a:t>
            </a:r>
            <a:endParaRPr lang="es-MX" sz="2000" dirty="0">
              <a:solidFill>
                <a:srgbClr val="DA003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B60D050-F789-4387-821F-C6D04FF3B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188041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5EDB391-1E5F-4B62-8AC8-B6B65C11BE94}"/>
              </a:ext>
            </a:extLst>
          </p:cNvPr>
          <p:cNvSpPr txBox="1">
            <a:spLocks/>
          </p:cNvSpPr>
          <p:nvPr/>
        </p:nvSpPr>
        <p:spPr>
          <a:xfrm>
            <a:off x="10487025" y="0"/>
            <a:ext cx="1914525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02</a:t>
            </a:r>
            <a:endParaRPr lang="es-MX" sz="10200" dirty="0">
              <a:solidFill>
                <a:srgbClr val="EDEDED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8451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C9C7D64-CAE1-43C6-B85D-B7DFE6E7820C}"/>
              </a:ext>
            </a:extLst>
          </p:cNvPr>
          <p:cNvSpPr txBox="1">
            <a:spLocks/>
          </p:cNvSpPr>
          <p:nvPr/>
        </p:nvSpPr>
        <p:spPr>
          <a:xfrm>
            <a:off x="-2112818" y="1144468"/>
            <a:ext cx="13923818" cy="56746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75000" spc="-300" dirty="0">
                <a:solidFill>
                  <a:schemeClr val="bg1">
                    <a:lumMod val="85000"/>
                  </a:schemeClr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03</a:t>
            </a:r>
            <a:endParaRPr lang="es-MX" sz="75000" dirty="0">
              <a:solidFill>
                <a:schemeClr val="bg1">
                  <a:lumMod val="85000"/>
                </a:schemeClr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159803E-80B6-4A73-B350-BB77D28F35A1}"/>
              </a:ext>
            </a:extLst>
          </p:cNvPr>
          <p:cNvSpPr txBox="1">
            <a:spLocks/>
          </p:cNvSpPr>
          <p:nvPr/>
        </p:nvSpPr>
        <p:spPr>
          <a:xfrm>
            <a:off x="1" y="591671"/>
            <a:ext cx="12191999" cy="56746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1500" spc="600" dirty="0">
                <a:solidFill>
                  <a:srgbClr val="171717"/>
                </a:solidFill>
                <a:latin typeface="EE-Riot" panose="02000500000000000000" pitchFamily="2" charset="0"/>
                <a:ea typeface="Inter Black" panose="02000503000000020004" pitchFamily="2" charset="0"/>
              </a:rPr>
              <a:t>ETIQUETAS</a:t>
            </a:r>
            <a:endParaRPr lang="es-MX" sz="13800" spc="600" dirty="0">
              <a:solidFill>
                <a:srgbClr val="171717"/>
              </a:solidFill>
              <a:latin typeface="EE-Riot" panose="02000500000000000000" pitchFamily="2" charset="0"/>
              <a:ea typeface="Inter Black" panose="02000503000000020004" pitchFamily="2" charset="0"/>
            </a:endParaRPr>
          </a:p>
          <a:p>
            <a:pPr algn="ctr"/>
            <a:r>
              <a:rPr lang="es-MX" sz="13800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MULTIMEDIA</a:t>
            </a:r>
            <a:endParaRPr lang="es-MX" sz="11500" dirty="0">
              <a:solidFill>
                <a:srgbClr val="DA003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0442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6600" dirty="0">
                <a:solidFill>
                  <a:srgbClr val="0057DA"/>
                </a:solidFill>
                <a:latin typeface="EE-Riot" panose="02000500000000000000" pitchFamily="2" charset="0"/>
              </a:rPr>
              <a:t>TIPOS</a:t>
            </a:r>
            <a:r>
              <a:rPr lang="es-MX" sz="6000" dirty="0">
                <a:solidFill>
                  <a:srgbClr val="DA0037"/>
                </a:solidFill>
              </a:rPr>
              <a:t> </a:t>
            </a:r>
            <a:r>
              <a:rPr lang="es-MX" sz="6000" dirty="0">
                <a:solidFill>
                  <a:srgbClr val="171717"/>
                </a:solidFill>
              </a:rPr>
              <a:t>DE IMÁGENES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D99274-122F-4C02-A490-20539AEDF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438400"/>
            <a:ext cx="1047750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F8E6DA-05D3-447F-A9D0-682F8D908C7E}"/>
              </a:ext>
            </a:extLst>
          </p:cNvPr>
          <p:cNvSpPr txBox="1"/>
          <p:nvPr/>
        </p:nvSpPr>
        <p:spPr>
          <a:xfrm>
            <a:off x="1600200" y="4613910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latin typeface="Montserrat" panose="00000500000000000000" pitchFamily="50" charset="0"/>
              </a:rPr>
              <a:t>.</a:t>
            </a:r>
            <a:r>
              <a:rPr lang="es-MX" sz="2800" b="1" dirty="0" err="1">
                <a:latin typeface="Montserrat" panose="00000500000000000000" pitchFamily="50" charset="0"/>
              </a:rPr>
              <a:t>svg</a:t>
            </a:r>
            <a:endParaRPr lang="es-MX" sz="2800" b="1" dirty="0">
              <a:latin typeface="Montserrat" panose="000005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7CA1C-B687-41D3-ACB0-E881564EFC2C}"/>
              </a:ext>
            </a:extLst>
          </p:cNvPr>
          <p:cNvSpPr txBox="1"/>
          <p:nvPr/>
        </p:nvSpPr>
        <p:spPr>
          <a:xfrm>
            <a:off x="1600199" y="5249376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latin typeface="Montserrat" panose="00000500000000000000" pitchFamily="50" charset="0"/>
              </a:rPr>
              <a:t>.</a:t>
            </a:r>
            <a:r>
              <a:rPr lang="es-MX" sz="2800" b="1" dirty="0" err="1">
                <a:latin typeface="Montserrat" panose="00000500000000000000" pitchFamily="50" charset="0"/>
              </a:rPr>
              <a:t>eps</a:t>
            </a:r>
            <a:endParaRPr lang="es-MX" sz="2800" b="1" dirty="0">
              <a:latin typeface="Montserrat" panose="000005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3D7007-9A04-4EF7-8C41-B3A892218B02}"/>
              </a:ext>
            </a:extLst>
          </p:cNvPr>
          <p:cNvSpPr txBox="1"/>
          <p:nvPr/>
        </p:nvSpPr>
        <p:spPr>
          <a:xfrm>
            <a:off x="1928816" y="3978444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latin typeface="Montserrat" panose="00000500000000000000" pitchFamily="50" charset="0"/>
              </a:rPr>
              <a:t>.</a:t>
            </a:r>
            <a:r>
              <a:rPr lang="es-MX" sz="2800" b="1" dirty="0" err="1">
                <a:latin typeface="Montserrat" panose="00000500000000000000" pitchFamily="50" charset="0"/>
              </a:rPr>
              <a:t>ai</a:t>
            </a:r>
            <a:endParaRPr lang="es-MX" sz="2800" b="1" dirty="0">
              <a:latin typeface="Montserrat" panose="000005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986DFC-EF7B-4AB9-8AC4-64B24EAB6912}"/>
              </a:ext>
            </a:extLst>
          </p:cNvPr>
          <p:cNvSpPr txBox="1"/>
          <p:nvPr/>
        </p:nvSpPr>
        <p:spPr>
          <a:xfrm>
            <a:off x="9577391" y="4613910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latin typeface="Montserrat" panose="00000500000000000000" pitchFamily="50" charset="0"/>
              </a:rPr>
              <a:t>.</a:t>
            </a:r>
            <a:r>
              <a:rPr lang="es-MX" sz="2800" b="1" dirty="0" err="1">
                <a:latin typeface="Montserrat" panose="00000500000000000000" pitchFamily="50" charset="0"/>
              </a:rPr>
              <a:t>jpg</a:t>
            </a:r>
            <a:endParaRPr lang="es-MX" sz="2800" b="1" dirty="0">
              <a:latin typeface="Montserrat" panose="000005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F78D27-5CAB-4660-B641-C32A1BE55671}"/>
              </a:ext>
            </a:extLst>
          </p:cNvPr>
          <p:cNvSpPr txBox="1"/>
          <p:nvPr/>
        </p:nvSpPr>
        <p:spPr>
          <a:xfrm>
            <a:off x="9577390" y="5249376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latin typeface="Montserrat" panose="00000500000000000000" pitchFamily="50" charset="0"/>
              </a:rPr>
              <a:t>.gif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48D0F6-CD1B-4995-87AB-CEC6325FB16D}"/>
              </a:ext>
            </a:extLst>
          </p:cNvPr>
          <p:cNvSpPr txBox="1"/>
          <p:nvPr/>
        </p:nvSpPr>
        <p:spPr>
          <a:xfrm>
            <a:off x="9577390" y="3978444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latin typeface="Montserrat" panose="00000500000000000000" pitchFamily="50" charset="0"/>
              </a:rPr>
              <a:t>.png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B69270C-E3E0-48DD-8F2E-A698C6E78BEE}"/>
              </a:ext>
            </a:extLst>
          </p:cNvPr>
          <p:cNvSpPr txBox="1">
            <a:spLocks/>
          </p:cNvSpPr>
          <p:nvPr/>
        </p:nvSpPr>
        <p:spPr>
          <a:xfrm>
            <a:off x="10487025" y="0"/>
            <a:ext cx="2054599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03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716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600" spc="300" dirty="0">
                <a:solidFill>
                  <a:srgbClr val="00B050"/>
                </a:solidFill>
                <a:latin typeface="EE-Riot" panose="02000500000000000000" pitchFamily="2" charset="0"/>
              </a:rPr>
              <a:t>OPTIMIZACION</a:t>
            </a:r>
            <a:r>
              <a:rPr lang="es-MX" sz="6000" dirty="0">
                <a:solidFill>
                  <a:srgbClr val="DA0037"/>
                </a:solidFill>
              </a:rPr>
              <a:t> </a:t>
            </a:r>
            <a:r>
              <a:rPr lang="es-MX" sz="6000" dirty="0">
                <a:solidFill>
                  <a:srgbClr val="171717"/>
                </a:solidFill>
              </a:rPr>
              <a:t>DE IMÁGENES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E27230-3F7B-43A5-B74F-EA0486EE4A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8"/>
          <a:stretch/>
        </p:blipFill>
        <p:spPr>
          <a:xfrm>
            <a:off x="866775" y="2124075"/>
            <a:ext cx="10458450" cy="4368654"/>
          </a:xfrm>
          <a:prstGeom prst="roundRect">
            <a:avLst>
              <a:gd name="adj" fmla="val 36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57F4C02-3E57-4876-B3A1-227AD2E33C14}"/>
              </a:ext>
            </a:extLst>
          </p:cNvPr>
          <p:cNvSpPr txBox="1">
            <a:spLocks/>
          </p:cNvSpPr>
          <p:nvPr/>
        </p:nvSpPr>
        <p:spPr>
          <a:xfrm>
            <a:off x="10487025" y="0"/>
            <a:ext cx="2054599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03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7563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600" spc="300" dirty="0">
                <a:solidFill>
                  <a:srgbClr val="DA0037"/>
                </a:solidFill>
                <a:latin typeface="EE-Riot" panose="02000500000000000000" pitchFamily="2" charset="0"/>
              </a:rPr>
              <a:t>ETIQUETAS</a:t>
            </a:r>
            <a:r>
              <a:rPr lang="es-MX" sz="6000" dirty="0">
                <a:solidFill>
                  <a:srgbClr val="DA0037"/>
                </a:solidFill>
              </a:rPr>
              <a:t> </a:t>
            </a:r>
            <a:r>
              <a:rPr lang="es-MX" sz="6000" dirty="0">
                <a:solidFill>
                  <a:srgbClr val="171717"/>
                </a:solidFill>
              </a:rPr>
              <a:t>PARA IMÁGENES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8C823-C40D-438D-B520-544DD9D689BA}"/>
              </a:ext>
            </a:extLst>
          </p:cNvPr>
          <p:cNvSpPr txBox="1"/>
          <p:nvPr/>
        </p:nvSpPr>
        <p:spPr>
          <a:xfrm>
            <a:off x="352280" y="2486025"/>
            <a:ext cx="1148744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&lt;</a:t>
            </a:r>
            <a:r>
              <a:rPr lang="en-US" sz="54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figure</a:t>
            </a:r>
            <a:r>
              <a:rPr lang="en-US" sz="54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&gt;</a:t>
            </a:r>
          </a:p>
          <a:p>
            <a:r>
              <a:rPr lang="en-US" sz="54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	&lt;</a:t>
            </a:r>
            <a:r>
              <a:rPr lang="en-US" sz="5400" dirty="0" err="1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img</a:t>
            </a:r>
            <a:r>
              <a:rPr lang="en-US" sz="54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 /&gt;</a:t>
            </a:r>
          </a:p>
          <a:p>
            <a:r>
              <a:rPr lang="en-US" sz="54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	&lt;</a:t>
            </a:r>
            <a:r>
              <a:rPr lang="en-US" sz="5400" dirty="0" err="1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figcaption</a:t>
            </a:r>
            <a:r>
              <a:rPr lang="en-US" sz="54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&gt;&lt;/</a:t>
            </a:r>
            <a:r>
              <a:rPr lang="en-US" sz="5400" dirty="0" err="1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figcaption</a:t>
            </a:r>
            <a:r>
              <a:rPr lang="en-US" sz="54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&gt;</a:t>
            </a:r>
          </a:p>
          <a:p>
            <a:r>
              <a:rPr lang="en-US" sz="54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&lt;/</a:t>
            </a:r>
            <a:r>
              <a:rPr lang="en-US" sz="54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figure</a:t>
            </a:r>
            <a:r>
              <a:rPr lang="en-US" sz="54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&gt;</a:t>
            </a:r>
            <a:endParaRPr lang="es-MX" sz="5400" dirty="0"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520287-C188-468A-892C-3073F653FF3B}"/>
              </a:ext>
            </a:extLst>
          </p:cNvPr>
          <p:cNvSpPr txBox="1"/>
          <p:nvPr/>
        </p:nvSpPr>
        <p:spPr>
          <a:xfrm rot="21048510">
            <a:off x="8582497" y="1554588"/>
            <a:ext cx="3268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EE-Riot" panose="02000500000000000000" pitchFamily="2" charset="0"/>
              </a:rPr>
              <a:t>BUENA PR</a:t>
            </a:r>
            <a:r>
              <a:rPr lang="es-MX" sz="4800" b="1" dirty="0">
                <a:solidFill>
                  <a:srgbClr val="00B050"/>
                </a:solidFill>
                <a:latin typeface="EE-Riot" panose="02000500000000000000" pitchFamily="2" charset="0"/>
              </a:rPr>
              <a:t>ACTICA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C9872E-CF30-4379-9927-633D83B861A9}"/>
              </a:ext>
            </a:extLst>
          </p:cNvPr>
          <p:cNvSpPr txBox="1">
            <a:spLocks/>
          </p:cNvSpPr>
          <p:nvPr/>
        </p:nvSpPr>
        <p:spPr>
          <a:xfrm>
            <a:off x="10487025" y="0"/>
            <a:ext cx="2054599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03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3A34B-8D48-4EB5-B2D4-3EF84E4B6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96" y="5090160"/>
            <a:ext cx="23368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903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spc="300" dirty="0">
                <a:solidFill>
                  <a:srgbClr val="DA0037"/>
                </a:solidFill>
                <a:latin typeface="EE-Riot" panose="02000500000000000000" pitchFamily="2" charset="0"/>
              </a:rPr>
              <a:t>ETIQUETA</a:t>
            </a:r>
            <a:r>
              <a:rPr lang="es-MX" sz="6000" dirty="0">
                <a:solidFill>
                  <a:srgbClr val="DA0037"/>
                </a:solidFill>
              </a:rPr>
              <a:t> </a:t>
            </a:r>
            <a:r>
              <a:rPr lang="es-MX" sz="6000" dirty="0">
                <a:solidFill>
                  <a:srgbClr val="171717"/>
                </a:solidFill>
              </a:rPr>
              <a:t>DE VIDEO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8C823-C40D-438D-B520-544DD9D689BA}"/>
              </a:ext>
            </a:extLst>
          </p:cNvPr>
          <p:cNvSpPr txBox="1"/>
          <p:nvPr/>
        </p:nvSpPr>
        <p:spPr>
          <a:xfrm>
            <a:off x="2464237" y="2152650"/>
            <a:ext cx="726352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&lt;</a:t>
            </a:r>
            <a:r>
              <a:rPr lang="en-US" sz="80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video</a:t>
            </a:r>
            <a:r>
              <a:rPr lang="en-US" sz="8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&gt;</a:t>
            </a:r>
          </a:p>
          <a:p>
            <a:r>
              <a:rPr lang="en-US" sz="8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	&lt;</a:t>
            </a:r>
            <a:r>
              <a:rPr lang="en-US" sz="80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source</a:t>
            </a:r>
            <a:r>
              <a:rPr lang="en-US" sz="8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 /&gt;</a:t>
            </a:r>
          </a:p>
          <a:p>
            <a:r>
              <a:rPr lang="en-US" sz="8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&lt;/</a:t>
            </a:r>
            <a:r>
              <a:rPr lang="en-US" sz="80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video</a:t>
            </a:r>
            <a:r>
              <a:rPr lang="en-US" sz="8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&gt;</a:t>
            </a:r>
            <a:endParaRPr lang="es-MX" sz="8000" dirty="0"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97497F-F55B-4217-A012-8E203B35A658}"/>
              </a:ext>
            </a:extLst>
          </p:cNvPr>
          <p:cNvSpPr txBox="1">
            <a:spLocks/>
          </p:cNvSpPr>
          <p:nvPr/>
        </p:nvSpPr>
        <p:spPr>
          <a:xfrm>
            <a:off x="10487025" y="0"/>
            <a:ext cx="2054599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03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71A6A-CD1E-4D7D-8F25-2E29BE136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511" y="4823014"/>
            <a:ext cx="312289" cy="8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85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171717"/>
                </a:solidFill>
              </a:rPr>
              <a:t>FRONTEND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F189CE-03BB-415F-8A43-AC23A383F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705" y="1582547"/>
            <a:ext cx="3480445" cy="49103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F75065-ECF9-4BCE-BF8D-96290AEDB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40" y="1634141"/>
            <a:ext cx="3480445" cy="49103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C8D602-9C75-4447-BAF4-81E134EC12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4" r="13715"/>
          <a:stretch/>
        </p:blipFill>
        <p:spPr>
          <a:xfrm>
            <a:off x="228600" y="1639094"/>
            <a:ext cx="355304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276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C9C7D64-CAE1-43C6-B85D-B7DFE6E7820C}"/>
              </a:ext>
            </a:extLst>
          </p:cNvPr>
          <p:cNvSpPr txBox="1">
            <a:spLocks/>
          </p:cNvSpPr>
          <p:nvPr/>
        </p:nvSpPr>
        <p:spPr>
          <a:xfrm>
            <a:off x="-2112818" y="1144468"/>
            <a:ext cx="13923818" cy="56746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75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04</a:t>
            </a:r>
            <a:endParaRPr lang="es-MX" sz="75000" dirty="0">
              <a:solidFill>
                <a:schemeClr val="tx1">
                  <a:lumMod val="85000"/>
                  <a:lumOff val="15000"/>
                </a:schemeClr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159803E-80B6-4A73-B350-BB77D28F35A1}"/>
              </a:ext>
            </a:extLst>
          </p:cNvPr>
          <p:cNvSpPr txBox="1">
            <a:spLocks/>
          </p:cNvSpPr>
          <p:nvPr/>
        </p:nvSpPr>
        <p:spPr>
          <a:xfrm>
            <a:off x="1" y="591671"/>
            <a:ext cx="12191999" cy="56746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1500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FORMULARIOS</a:t>
            </a:r>
            <a:endParaRPr lang="es-MX" sz="9600" dirty="0">
              <a:solidFill>
                <a:srgbClr val="DA003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4592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3563DD-FF91-4E89-BE21-B7DB05903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92" b="20355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spc="300" dirty="0">
                <a:solidFill>
                  <a:srgbClr val="DA0037"/>
                </a:solidFill>
                <a:latin typeface="EE-Riot" panose="02000500000000000000" pitchFamily="2" charset="0"/>
              </a:rPr>
              <a:t>ETIQUETA</a:t>
            </a:r>
            <a:r>
              <a:rPr lang="es-MX" sz="6000" dirty="0">
                <a:solidFill>
                  <a:srgbClr val="DA0037"/>
                </a:solidFill>
              </a:rPr>
              <a:t> </a:t>
            </a:r>
            <a:r>
              <a:rPr lang="es-MX" sz="6000" dirty="0">
                <a:solidFill>
                  <a:srgbClr val="EDEDED"/>
                </a:solidFill>
              </a:rPr>
              <a:t>FORM E INPUT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8C823-C40D-438D-B520-544DD9D689BA}"/>
              </a:ext>
            </a:extLst>
          </p:cNvPr>
          <p:cNvSpPr txBox="1"/>
          <p:nvPr/>
        </p:nvSpPr>
        <p:spPr>
          <a:xfrm>
            <a:off x="2772013" y="2228850"/>
            <a:ext cx="664797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EDEDED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&lt;</a:t>
            </a:r>
            <a:r>
              <a:rPr lang="en-US" sz="80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form</a:t>
            </a:r>
            <a:r>
              <a:rPr lang="en-US" sz="8000" dirty="0">
                <a:solidFill>
                  <a:srgbClr val="EDEDED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&gt;</a:t>
            </a:r>
          </a:p>
          <a:p>
            <a:r>
              <a:rPr lang="en-US" sz="8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	</a:t>
            </a:r>
            <a:r>
              <a:rPr lang="en-US" sz="8000" dirty="0">
                <a:solidFill>
                  <a:srgbClr val="EDEDED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&lt;</a:t>
            </a:r>
            <a:r>
              <a:rPr lang="en-US" sz="80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input</a:t>
            </a:r>
            <a:r>
              <a:rPr lang="en-US" sz="8000" dirty="0">
                <a:solidFill>
                  <a:srgbClr val="EDEDED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 /&gt;</a:t>
            </a:r>
          </a:p>
          <a:p>
            <a:r>
              <a:rPr lang="en-US" sz="8000" dirty="0">
                <a:solidFill>
                  <a:srgbClr val="EDEDED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&lt;/</a:t>
            </a:r>
            <a:r>
              <a:rPr lang="en-US" sz="80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form</a:t>
            </a:r>
            <a:r>
              <a:rPr lang="en-US" sz="8000" dirty="0">
                <a:solidFill>
                  <a:srgbClr val="EDEDED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&gt;</a:t>
            </a:r>
            <a:endParaRPr lang="es-MX" sz="8000" dirty="0">
              <a:solidFill>
                <a:srgbClr val="EDEDED"/>
              </a:solidFill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AD186-C558-4B66-A41F-DBBCDDED9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610" y="4993497"/>
            <a:ext cx="251852" cy="6570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1A49FDA-4CCE-4045-873E-47585484CCB4}"/>
              </a:ext>
            </a:extLst>
          </p:cNvPr>
          <p:cNvSpPr txBox="1">
            <a:spLocks/>
          </p:cNvSpPr>
          <p:nvPr/>
        </p:nvSpPr>
        <p:spPr>
          <a:xfrm>
            <a:off x="10487025" y="0"/>
            <a:ext cx="2054599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04</a:t>
            </a:r>
            <a:endParaRPr lang="es-MX" sz="10200" dirty="0">
              <a:solidFill>
                <a:srgbClr val="EDEDED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2864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3563DD-FF91-4E89-BE21-B7DB05903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92" b="20355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spc="300" dirty="0">
                <a:solidFill>
                  <a:srgbClr val="DA0037"/>
                </a:solidFill>
                <a:latin typeface="EE-Riot" panose="02000500000000000000" pitchFamily="2" charset="0"/>
              </a:rPr>
              <a:t>TIPOS</a:t>
            </a:r>
            <a:r>
              <a:rPr lang="es-MX" sz="6000" dirty="0">
                <a:solidFill>
                  <a:srgbClr val="DA0037"/>
                </a:solidFill>
              </a:rPr>
              <a:t> </a:t>
            </a:r>
            <a:r>
              <a:rPr lang="es-MX" sz="6000" dirty="0">
                <a:solidFill>
                  <a:srgbClr val="EDEDED"/>
                </a:solidFill>
                <a:latin typeface="Infoma Ultra" panose="020B0A08030101010103" pitchFamily="34" charset="0"/>
              </a:rPr>
              <a:t>DE INPUT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8C823-C40D-438D-B520-544DD9D689BA}"/>
              </a:ext>
            </a:extLst>
          </p:cNvPr>
          <p:cNvSpPr txBox="1"/>
          <p:nvPr/>
        </p:nvSpPr>
        <p:spPr>
          <a:xfrm>
            <a:off x="933369" y="1808163"/>
            <a:ext cx="1032526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EDEDED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…</a:t>
            </a:r>
          </a:p>
          <a:p>
            <a:r>
              <a:rPr lang="en-US" sz="48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	</a:t>
            </a:r>
            <a:r>
              <a:rPr lang="en-US" sz="4800" dirty="0">
                <a:solidFill>
                  <a:srgbClr val="EDEDED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&lt;</a:t>
            </a:r>
            <a:r>
              <a:rPr lang="en-US" sz="48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input</a:t>
            </a:r>
            <a:r>
              <a:rPr lang="en-US" sz="4800" dirty="0">
                <a:solidFill>
                  <a:srgbClr val="EDEDED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 type</a:t>
            </a:r>
            <a:r>
              <a:rPr lang="en-US" sz="4800" dirty="0">
                <a:solidFill>
                  <a:srgbClr val="E34B2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=“text” </a:t>
            </a:r>
            <a:r>
              <a:rPr lang="en-US" sz="4800" dirty="0">
                <a:solidFill>
                  <a:srgbClr val="EDEDED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/&gt;</a:t>
            </a:r>
          </a:p>
          <a:p>
            <a:r>
              <a:rPr lang="en-US" sz="4800" dirty="0">
                <a:solidFill>
                  <a:srgbClr val="EDEDED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	&lt;</a:t>
            </a:r>
            <a:r>
              <a:rPr lang="en-US" sz="48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input</a:t>
            </a:r>
            <a:r>
              <a:rPr lang="en-US" sz="4800" dirty="0">
                <a:solidFill>
                  <a:srgbClr val="EDEDED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 type</a:t>
            </a:r>
            <a:r>
              <a:rPr lang="en-US" sz="4800" dirty="0">
                <a:solidFill>
                  <a:srgbClr val="E34B2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=“email” </a:t>
            </a:r>
            <a:r>
              <a:rPr lang="en-US" sz="4800" dirty="0">
                <a:solidFill>
                  <a:srgbClr val="EDEDED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/&gt;</a:t>
            </a:r>
          </a:p>
          <a:p>
            <a:r>
              <a:rPr lang="en-US" sz="4800" dirty="0">
                <a:solidFill>
                  <a:srgbClr val="EDEDED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	&lt;</a:t>
            </a:r>
            <a:r>
              <a:rPr lang="en-US" sz="48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input</a:t>
            </a:r>
            <a:r>
              <a:rPr lang="en-US" sz="4800" dirty="0">
                <a:solidFill>
                  <a:srgbClr val="EDEDED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 type=</a:t>
            </a:r>
            <a:r>
              <a:rPr lang="en-US" sz="4800" dirty="0">
                <a:solidFill>
                  <a:srgbClr val="E34B2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“password” </a:t>
            </a:r>
            <a:r>
              <a:rPr lang="en-US" sz="4800" dirty="0">
                <a:solidFill>
                  <a:srgbClr val="EDEDED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/&gt;</a:t>
            </a:r>
          </a:p>
          <a:p>
            <a:r>
              <a:rPr lang="en-US" sz="4800" dirty="0">
                <a:solidFill>
                  <a:srgbClr val="EDEDED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	&lt;</a:t>
            </a:r>
            <a:r>
              <a:rPr lang="en-US" sz="48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input</a:t>
            </a:r>
            <a:r>
              <a:rPr lang="en-US" sz="4800" dirty="0">
                <a:solidFill>
                  <a:srgbClr val="EDEDED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 type=</a:t>
            </a:r>
            <a:r>
              <a:rPr lang="en-US" sz="4800" dirty="0">
                <a:solidFill>
                  <a:srgbClr val="E34B2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“number” </a:t>
            </a:r>
            <a:r>
              <a:rPr lang="en-US" sz="4800" dirty="0">
                <a:solidFill>
                  <a:srgbClr val="EDEDED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/&gt;</a:t>
            </a:r>
          </a:p>
          <a:p>
            <a:r>
              <a:rPr lang="en-US" sz="4800" dirty="0">
                <a:solidFill>
                  <a:srgbClr val="EDEDED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…</a:t>
            </a:r>
            <a:endParaRPr lang="es-MX" sz="4800" dirty="0">
              <a:solidFill>
                <a:srgbClr val="EDEDED"/>
              </a:solidFill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DC322-4237-43F6-93AE-4CB1D1585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973" y="4828276"/>
            <a:ext cx="251852" cy="6570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84231D6-D302-4494-893E-A4C76806FC06}"/>
              </a:ext>
            </a:extLst>
          </p:cNvPr>
          <p:cNvSpPr txBox="1">
            <a:spLocks/>
          </p:cNvSpPr>
          <p:nvPr/>
        </p:nvSpPr>
        <p:spPr>
          <a:xfrm>
            <a:off x="10487025" y="0"/>
            <a:ext cx="2054599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EDEDED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04</a:t>
            </a:r>
            <a:endParaRPr lang="es-MX" sz="10200" dirty="0">
              <a:solidFill>
                <a:srgbClr val="EDEDED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899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159803E-80B6-4A73-B350-BB77D28F35A1}"/>
              </a:ext>
            </a:extLst>
          </p:cNvPr>
          <p:cNvSpPr txBox="1">
            <a:spLocks/>
          </p:cNvSpPr>
          <p:nvPr/>
        </p:nvSpPr>
        <p:spPr>
          <a:xfrm>
            <a:off x="-2274275" y="1620456"/>
            <a:ext cx="16740552" cy="683188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59500" spc="-300" dirty="0">
                <a:solidFill>
                  <a:srgbClr val="0057DA"/>
                </a:solidFill>
                <a:latin typeface="Infoma Ultra" panose="020B0A08030101010103" pitchFamily="34" charset="0"/>
                <a:ea typeface="Inter Black" panose="02000503000000020004" pitchFamily="2" charset="0"/>
              </a:rPr>
              <a:t>CSS</a:t>
            </a:r>
            <a:endParaRPr lang="es-MX" sz="49600" spc="-300" dirty="0">
              <a:solidFill>
                <a:srgbClr val="0057DA"/>
              </a:solidFill>
              <a:latin typeface="Infoma Ultra" panose="020B0A08030101010103" pitchFamily="34" charset="0"/>
              <a:ea typeface="Inter Black" panose="02000503000000020004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5F205E-E588-454E-964E-936FF951B180}"/>
              </a:ext>
            </a:extLst>
          </p:cNvPr>
          <p:cNvSpPr txBox="1">
            <a:spLocks/>
          </p:cNvSpPr>
          <p:nvPr/>
        </p:nvSpPr>
        <p:spPr>
          <a:xfrm>
            <a:off x="2" y="129251"/>
            <a:ext cx="12191998" cy="190789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1500" spc="-300" dirty="0">
                <a:solidFill>
                  <a:srgbClr val="171717"/>
                </a:solidFill>
                <a:latin typeface="Infoma Ultra" panose="020B0A08030101010103" pitchFamily="34" charset="0"/>
                <a:ea typeface="Inter Black" panose="02000503000000020004" pitchFamily="2" charset="0"/>
              </a:rPr>
              <a:t>PREPARAOS PARA</a:t>
            </a:r>
            <a:endParaRPr lang="es-MX" sz="9600" spc="-300" dirty="0">
              <a:solidFill>
                <a:srgbClr val="171717"/>
              </a:solidFill>
              <a:latin typeface="Infoma Ultra" panose="020B0A08030101010103" pitchFamily="34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1691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C9C7D64-CAE1-43C6-B85D-B7DFE6E7820C}"/>
              </a:ext>
            </a:extLst>
          </p:cNvPr>
          <p:cNvSpPr txBox="1">
            <a:spLocks/>
          </p:cNvSpPr>
          <p:nvPr/>
        </p:nvSpPr>
        <p:spPr>
          <a:xfrm>
            <a:off x="-2112818" y="1144468"/>
            <a:ext cx="13923818" cy="56746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75000" spc="-300" dirty="0">
                <a:solidFill>
                  <a:schemeClr val="bg1">
                    <a:lumMod val="85000"/>
                  </a:schemeClr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05</a:t>
            </a:r>
            <a:endParaRPr lang="es-MX" sz="75000" dirty="0">
              <a:solidFill>
                <a:schemeClr val="bg1">
                  <a:lumMod val="85000"/>
                </a:schemeClr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159803E-80B6-4A73-B350-BB77D28F35A1}"/>
              </a:ext>
            </a:extLst>
          </p:cNvPr>
          <p:cNvSpPr txBox="1">
            <a:spLocks/>
          </p:cNvSpPr>
          <p:nvPr/>
        </p:nvSpPr>
        <p:spPr>
          <a:xfrm>
            <a:off x="1" y="591671"/>
            <a:ext cx="12191999" cy="56746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28700" dirty="0">
                <a:solidFill>
                  <a:srgbClr val="0057DA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CSS I</a:t>
            </a:r>
            <a:endParaRPr lang="es-MX" sz="23900" dirty="0">
              <a:solidFill>
                <a:srgbClr val="0057DA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387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1EAE8E-BCCF-4D95-BAE9-8011B2511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804"/>
          <a:stretch/>
        </p:blipFill>
        <p:spPr>
          <a:xfrm flipH="1">
            <a:off x="0" y="-1"/>
            <a:ext cx="12192000" cy="2070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A606F4-FDFD-4288-BEC1-E282B65E0C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5733"/>
          <a:stretch/>
        </p:blipFill>
        <p:spPr>
          <a:xfrm flipH="1">
            <a:off x="0" y="4507940"/>
            <a:ext cx="12192000" cy="2350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8754"/>
            <a:ext cx="10515600" cy="2140136"/>
          </a:xfrm>
        </p:spPr>
        <p:txBody>
          <a:bodyPr/>
          <a:lstStyle/>
          <a:p>
            <a:pPr algn="ctr"/>
            <a:r>
              <a:rPr lang="es-MX" spc="300" dirty="0" err="1">
                <a:solidFill>
                  <a:srgbClr val="171717"/>
                </a:solidFill>
                <a:latin typeface="EE-Riot" panose="02000500000000000000" pitchFamily="2" charset="0"/>
              </a:rPr>
              <a:t>Anatomia</a:t>
            </a:r>
            <a:r>
              <a:rPr lang="es-MX" dirty="0">
                <a:solidFill>
                  <a:srgbClr val="171717"/>
                </a:solidFill>
              </a:rPr>
              <a:t> de una</a:t>
            </a:r>
            <a:br>
              <a:rPr lang="es-MX" dirty="0"/>
            </a:br>
            <a:r>
              <a:rPr lang="es-MX" sz="96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Regla CSS</a:t>
            </a:r>
            <a:endParaRPr lang="es-MX" dirty="0">
              <a:ln w="38100">
                <a:solidFill>
                  <a:srgbClr val="DA0037"/>
                </a:solidFill>
                <a:prstDash val="solid"/>
              </a:ln>
              <a:solidFill>
                <a:srgbClr val="0057DA"/>
              </a:solidFill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A84B8B-49E6-4563-AA61-17852898751F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05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1007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EA875E-659B-4951-8C3C-08A4DFA1AC55}"/>
              </a:ext>
            </a:extLst>
          </p:cNvPr>
          <p:cNvSpPr/>
          <p:nvPr/>
        </p:nvSpPr>
        <p:spPr>
          <a:xfrm>
            <a:off x="4312582" y="3273610"/>
            <a:ext cx="4046164" cy="1500698"/>
          </a:xfrm>
          <a:prstGeom prst="rect">
            <a:avLst/>
          </a:prstGeom>
          <a:noFill/>
          <a:ln w="57150" cap="rnd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171717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73C305-35D5-455E-ABDA-B6F9F238FC7D}"/>
              </a:ext>
            </a:extLst>
          </p:cNvPr>
          <p:cNvSpPr/>
          <p:nvPr/>
        </p:nvSpPr>
        <p:spPr>
          <a:xfrm>
            <a:off x="7000875" y="3104474"/>
            <a:ext cx="1357871" cy="665442"/>
          </a:xfrm>
          <a:prstGeom prst="rect">
            <a:avLst/>
          </a:prstGeom>
          <a:noFill/>
          <a:ln w="57150" cap="rnd">
            <a:solidFill>
              <a:srgbClr val="DA003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171717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4185DD-A9D1-47F6-9BA2-4CFFB773003A}"/>
              </a:ext>
            </a:extLst>
          </p:cNvPr>
          <p:cNvSpPr/>
          <p:nvPr/>
        </p:nvSpPr>
        <p:spPr>
          <a:xfrm>
            <a:off x="4312583" y="3106426"/>
            <a:ext cx="2164417" cy="665442"/>
          </a:xfrm>
          <a:prstGeom prst="rect">
            <a:avLst/>
          </a:prstGeom>
          <a:solidFill>
            <a:srgbClr val="EDEDED"/>
          </a:solidFill>
          <a:ln w="57150" cap="rnd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171717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AFCF9-EA55-40A7-975E-79EEF7877035}"/>
              </a:ext>
            </a:extLst>
          </p:cNvPr>
          <p:cNvSpPr txBox="1"/>
          <p:nvPr/>
        </p:nvSpPr>
        <p:spPr>
          <a:xfrm>
            <a:off x="4608137" y="3806362"/>
            <a:ext cx="1573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7030A0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Propiedad</a:t>
            </a:r>
            <a:endParaRPr lang="es-MX" sz="2000" dirty="0">
              <a:solidFill>
                <a:srgbClr val="7030A0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75AE4-892D-4C83-8B4F-51E4C00D189F}"/>
              </a:ext>
            </a:extLst>
          </p:cNvPr>
          <p:cNvSpPr/>
          <p:nvPr/>
        </p:nvSpPr>
        <p:spPr>
          <a:xfrm>
            <a:off x="3333750" y="1870896"/>
            <a:ext cx="714376" cy="945289"/>
          </a:xfrm>
          <a:prstGeom prst="rect">
            <a:avLst/>
          </a:prstGeom>
          <a:noFill/>
          <a:ln w="57150" cap="rnd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1EAE8E-BCCF-4D95-BAE9-8011B2511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804"/>
          <a:stretch/>
        </p:blipFill>
        <p:spPr>
          <a:xfrm flipH="1">
            <a:off x="0" y="-704851"/>
            <a:ext cx="12192000" cy="2070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A606F4-FDFD-4288-BEC1-E282B65E0C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5733"/>
          <a:stretch/>
        </p:blipFill>
        <p:spPr>
          <a:xfrm flipH="1">
            <a:off x="0" y="5231840"/>
            <a:ext cx="12192000" cy="2350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2042346"/>
            <a:ext cx="5257800" cy="1386654"/>
          </a:xfrm>
          <a:solidFill>
            <a:srgbClr val="EDEDED"/>
          </a:solidFill>
        </p:spPr>
        <p:txBody>
          <a:bodyPr/>
          <a:lstStyle/>
          <a:p>
            <a:r>
              <a:rPr lang="es-MX" spc="300" dirty="0">
                <a:solidFill>
                  <a:srgbClr val="00B0F0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p</a:t>
            </a:r>
            <a:r>
              <a:rPr lang="en-US" spc="300" dirty="0">
                <a:solidFill>
                  <a:srgbClr val="171717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n-US" spc="300" dirty="0">
                <a:solidFill>
                  <a:schemeClr val="accent1">
                    <a:lumMod val="75000"/>
                  </a:schemeClr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{</a:t>
            </a:r>
            <a:br>
              <a:rPr lang="en-US" spc="300" dirty="0">
                <a:solidFill>
                  <a:srgbClr val="171717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</a:br>
            <a:r>
              <a:rPr lang="en-US" spc="300" dirty="0">
                <a:solidFill>
                  <a:srgbClr val="171717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	</a:t>
            </a:r>
            <a:r>
              <a:rPr lang="en-US" spc="300" dirty="0">
                <a:solidFill>
                  <a:srgbClr val="7030A0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color</a:t>
            </a:r>
            <a:r>
              <a:rPr lang="en-US" spc="300" dirty="0">
                <a:solidFill>
                  <a:schemeClr val="accent1">
                    <a:lumMod val="75000"/>
                  </a:schemeClr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:</a:t>
            </a:r>
            <a:r>
              <a:rPr lang="en-US" spc="300" dirty="0">
                <a:solidFill>
                  <a:srgbClr val="171717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en-US" spc="300" dirty="0">
                <a:solidFill>
                  <a:srgbClr val="DA0037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red</a:t>
            </a:r>
            <a:r>
              <a:rPr lang="en-US" spc="300" dirty="0">
                <a:solidFill>
                  <a:schemeClr val="accent1">
                    <a:lumMod val="75000"/>
                  </a:schemeClr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;</a:t>
            </a:r>
            <a:endParaRPr lang="es-MX" dirty="0">
              <a:ln w="38100">
                <a:solidFill>
                  <a:srgbClr val="DA0037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latin typeface="JetBrains Mono NL ExtraBold" panose="02000009000000000000" pitchFamily="49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A84B8B-49E6-4563-AA61-17852898751F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05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F0FA4F-9E42-4BDB-8C47-975BA9DA278A}"/>
              </a:ext>
            </a:extLst>
          </p:cNvPr>
          <p:cNvSpPr txBox="1"/>
          <p:nvPr/>
        </p:nvSpPr>
        <p:spPr>
          <a:xfrm>
            <a:off x="3003732" y="1344616"/>
            <a:ext cx="130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Selector</a:t>
            </a:r>
            <a:endParaRPr lang="es-MX" sz="2000" dirty="0">
              <a:solidFill>
                <a:schemeClr val="accent1">
                  <a:lumMod val="75000"/>
                </a:schemeClr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04C89E4-F2C2-4D6A-8B5A-356E8370A56D}"/>
              </a:ext>
            </a:extLst>
          </p:cNvPr>
          <p:cNvSpPr txBox="1">
            <a:spLocks/>
          </p:cNvSpPr>
          <p:nvPr/>
        </p:nvSpPr>
        <p:spPr>
          <a:xfrm>
            <a:off x="3467100" y="3237192"/>
            <a:ext cx="581026" cy="945289"/>
          </a:xfrm>
          <a:prstGeom prst="rect">
            <a:avLst/>
          </a:prstGeom>
          <a:solidFill>
            <a:srgbClr val="EDEDED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  <a:cs typeface="+mj-cs"/>
              </a:defRPr>
            </a:lvl1pPr>
          </a:lstStyle>
          <a:p>
            <a:r>
              <a:rPr lang="en-US" spc="300" dirty="0">
                <a:solidFill>
                  <a:schemeClr val="accent1">
                    <a:lumMod val="75000"/>
                  </a:schemeClr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}</a:t>
            </a:r>
            <a:endParaRPr lang="es-MX" dirty="0">
              <a:ln w="38100">
                <a:solidFill>
                  <a:srgbClr val="DA0037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latin typeface="JetBrains Mono NL ExtraBold" panose="02000009000000000000" pitchFamily="49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784D22-F408-43B8-B225-704D4EF28470}"/>
              </a:ext>
            </a:extLst>
          </p:cNvPr>
          <p:cNvSpPr txBox="1"/>
          <p:nvPr/>
        </p:nvSpPr>
        <p:spPr>
          <a:xfrm>
            <a:off x="6893156" y="3840184"/>
            <a:ext cx="1573307" cy="707886"/>
          </a:xfrm>
          <a:prstGeom prst="rect">
            <a:avLst/>
          </a:prstGeom>
          <a:solidFill>
            <a:srgbClr val="EDEDE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Valor de la</a:t>
            </a:r>
          </a:p>
          <a:p>
            <a:pPr algn="ctr"/>
            <a:r>
              <a:rPr lang="en-US" sz="2000" dirty="0" err="1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propiedad</a:t>
            </a:r>
            <a:endParaRPr lang="es-MX" sz="2000" dirty="0">
              <a:solidFill>
                <a:srgbClr val="DA003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3821AA-43A3-459F-A681-00B86157EBEE}"/>
              </a:ext>
            </a:extLst>
          </p:cNvPr>
          <p:cNvSpPr txBox="1"/>
          <p:nvPr/>
        </p:nvSpPr>
        <p:spPr>
          <a:xfrm>
            <a:off x="5413277" y="4797848"/>
            <a:ext cx="1844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Declaraci</a:t>
            </a:r>
            <a:r>
              <a:rPr lang="es-MX" sz="2000" dirty="0" err="1">
                <a:solidFill>
                  <a:srgbClr val="00B050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ó</a:t>
            </a:r>
            <a:r>
              <a:rPr lang="en-US" sz="2000" dirty="0">
                <a:solidFill>
                  <a:srgbClr val="00B050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n</a:t>
            </a:r>
            <a:endParaRPr lang="es-MX" sz="2000" dirty="0">
              <a:solidFill>
                <a:srgbClr val="00B050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6936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1A2A40-465B-4F40-A40C-39A9DC6BD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509247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B1B84-BC12-4578-838A-A69DD6B10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478715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7393"/>
          </a:xfrm>
        </p:spPr>
        <p:txBody>
          <a:bodyPr>
            <a:normAutofit/>
          </a:bodyPr>
          <a:lstStyle/>
          <a:p>
            <a:pPr algn="ctr"/>
            <a:r>
              <a:rPr lang="es-MX" sz="8800" b="0" dirty="0">
                <a:solidFill>
                  <a:srgbClr val="171717"/>
                </a:solidFill>
              </a:rPr>
              <a:t>¿CÓMO USAMOS </a:t>
            </a:r>
            <a:r>
              <a:rPr lang="es-MX" sz="8800" b="0" dirty="0">
                <a:solidFill>
                  <a:srgbClr val="0057DA"/>
                </a:solidFill>
              </a:rPr>
              <a:t>CSS</a:t>
            </a:r>
            <a:r>
              <a:rPr lang="es-MX" sz="8800" b="0" dirty="0">
                <a:solidFill>
                  <a:srgbClr val="171717"/>
                </a:solidFill>
              </a:rPr>
              <a:t>? I: </a:t>
            </a:r>
            <a:r>
              <a:rPr lang="es-MX" sz="8800" spc="300" dirty="0">
                <a:solidFill>
                  <a:srgbClr val="DA0037"/>
                </a:solidFill>
                <a:latin typeface="EE-Riot" panose="02000500000000000000" pitchFamily="2" charset="0"/>
              </a:rPr>
              <a:t>Estilos</a:t>
            </a:r>
            <a:endParaRPr lang="es-MX" sz="3200" spc="300" dirty="0">
              <a:ln w="38100">
                <a:solidFill>
                  <a:srgbClr val="DA0037"/>
                </a:solidFill>
                <a:prstDash val="solid"/>
              </a:ln>
              <a:solidFill>
                <a:srgbClr val="DA0037"/>
              </a:solidFill>
              <a:latin typeface="EE-Riot" panose="020005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E2D63E-A6BE-4E0F-9007-97EAAE914DDE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05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9316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spc="300" dirty="0">
                <a:solidFill>
                  <a:srgbClr val="0057DA"/>
                </a:solidFill>
                <a:latin typeface="EE-Riot" panose="02000500000000000000" pitchFamily="2" charset="0"/>
              </a:rPr>
              <a:t>Archivo</a:t>
            </a:r>
            <a:r>
              <a:rPr lang="es-MX" sz="6000" spc="300" dirty="0">
                <a:solidFill>
                  <a:srgbClr val="DA0037"/>
                </a:solidFill>
              </a:rPr>
              <a:t> </a:t>
            </a:r>
            <a:r>
              <a:rPr lang="es-MX" sz="6000" dirty="0">
                <a:solidFill>
                  <a:srgbClr val="171717"/>
                </a:solidFill>
              </a:rPr>
              <a:t>EXTERNO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8C823-C40D-438D-B520-544DD9D689BA}"/>
              </a:ext>
            </a:extLst>
          </p:cNvPr>
          <p:cNvSpPr txBox="1"/>
          <p:nvPr/>
        </p:nvSpPr>
        <p:spPr>
          <a:xfrm>
            <a:off x="1762121" y="2017987"/>
            <a:ext cx="866775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2">
                    <a:lumMod val="75000"/>
                  </a:schemeClr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&lt;head&gt;</a:t>
            </a:r>
          </a:p>
          <a:p>
            <a:r>
              <a:rPr lang="en-US" sz="48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	&lt;</a:t>
            </a:r>
            <a:r>
              <a:rPr lang="en-US" sz="48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link</a:t>
            </a:r>
          </a:p>
          <a:p>
            <a:r>
              <a:rPr lang="en-US" sz="48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		</a:t>
            </a:r>
            <a:r>
              <a:rPr lang="en-US" sz="4800" dirty="0" err="1">
                <a:solidFill>
                  <a:srgbClr val="7030A0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rel</a:t>
            </a:r>
            <a:r>
              <a:rPr lang="en-US" sz="48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=</a:t>
            </a:r>
            <a:r>
              <a:rPr lang="en-US" sz="4800" dirty="0">
                <a:solidFill>
                  <a:srgbClr val="E34B2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"stylesheet"</a:t>
            </a:r>
          </a:p>
          <a:p>
            <a:r>
              <a:rPr lang="en-US" sz="48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		</a:t>
            </a:r>
            <a:r>
              <a:rPr lang="en-US" sz="4800" dirty="0" err="1">
                <a:solidFill>
                  <a:srgbClr val="7030A0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href</a:t>
            </a:r>
            <a:r>
              <a:rPr lang="en-US" sz="48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=</a:t>
            </a:r>
            <a:r>
              <a:rPr lang="en-US" sz="4800" dirty="0">
                <a:solidFill>
                  <a:srgbClr val="E34B2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"./style.css“</a:t>
            </a:r>
          </a:p>
          <a:p>
            <a:r>
              <a:rPr lang="en-US" sz="4800" dirty="0">
                <a:solidFill>
                  <a:srgbClr val="E34B2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	</a:t>
            </a:r>
            <a:r>
              <a:rPr lang="en-US" sz="48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/&gt;</a:t>
            </a:r>
          </a:p>
          <a:p>
            <a:r>
              <a:rPr lang="en-US" sz="4800" dirty="0">
                <a:solidFill>
                  <a:schemeClr val="bg2">
                    <a:lumMod val="75000"/>
                  </a:schemeClr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&lt;/head&gt;</a:t>
            </a:r>
            <a:endParaRPr lang="es-MX" sz="4800" dirty="0">
              <a:solidFill>
                <a:schemeClr val="bg2">
                  <a:lumMod val="75000"/>
                </a:schemeClr>
              </a:solidFill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71A6A-CD1E-4D7D-8F25-2E29BE136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29" y="5029120"/>
            <a:ext cx="246551" cy="6431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472166-3D06-4964-BD08-DA63823937B7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05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A77CB-08C9-4E72-889D-DC50A751E94B}"/>
              </a:ext>
            </a:extLst>
          </p:cNvPr>
          <p:cNvSpPr txBox="1"/>
          <p:nvPr/>
        </p:nvSpPr>
        <p:spPr>
          <a:xfrm rot="21048510">
            <a:off x="7972896" y="1101083"/>
            <a:ext cx="3268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EE-Riot" panose="02000500000000000000" pitchFamily="2" charset="0"/>
              </a:rPr>
              <a:t>BUENA PR</a:t>
            </a:r>
            <a:r>
              <a:rPr lang="es-MX" sz="4800" b="1" dirty="0">
                <a:solidFill>
                  <a:srgbClr val="00B050"/>
                </a:solidFill>
                <a:latin typeface="EE-Riot" panose="02000500000000000000" pitchFamily="2" charset="0"/>
              </a:rPr>
              <a:t>ACTICA</a:t>
            </a:r>
          </a:p>
        </p:txBody>
      </p:sp>
    </p:spTree>
    <p:extLst>
      <p:ext uri="{BB962C8B-B14F-4D97-AF65-F5344CB8AC3E}">
        <p14:creationId xmlns:p14="http://schemas.microsoft.com/office/powerpoint/2010/main" val="10013069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spc="300" dirty="0">
                <a:solidFill>
                  <a:srgbClr val="7030A0"/>
                </a:solidFill>
                <a:latin typeface="EE-Riot" panose="02000500000000000000" pitchFamily="2" charset="0"/>
              </a:rPr>
              <a:t>embebido</a:t>
            </a:r>
            <a:r>
              <a:rPr lang="es-MX" sz="6000" spc="300" dirty="0">
                <a:solidFill>
                  <a:srgbClr val="DA0037"/>
                </a:solidFill>
              </a:rPr>
              <a:t> </a:t>
            </a:r>
            <a:r>
              <a:rPr lang="es-MX" sz="6000" spc="300" dirty="0">
                <a:solidFill>
                  <a:srgbClr val="171717"/>
                </a:solidFill>
              </a:rPr>
              <a:t>EN HTML</a:t>
            </a:r>
            <a:endParaRPr lang="es-MX" sz="6000" dirty="0">
              <a:solidFill>
                <a:srgbClr val="171717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8C823-C40D-438D-B520-544DD9D689BA}"/>
              </a:ext>
            </a:extLst>
          </p:cNvPr>
          <p:cNvSpPr txBox="1"/>
          <p:nvPr/>
        </p:nvSpPr>
        <p:spPr>
          <a:xfrm>
            <a:off x="1021534" y="3010956"/>
            <a:ext cx="1056411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&lt;a </a:t>
            </a:r>
            <a:r>
              <a:rPr lang="en-US" sz="5400" dirty="0">
                <a:solidFill>
                  <a:srgbClr val="7030A0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style</a:t>
            </a:r>
            <a:r>
              <a:rPr lang="en-US" sz="5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=</a:t>
            </a:r>
            <a:r>
              <a:rPr lang="en-US" sz="54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"color: white" </a:t>
            </a:r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&gt;</a:t>
            </a:r>
          </a:p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	</a:t>
            </a:r>
            <a:r>
              <a:rPr lang="en-US" sz="5400" dirty="0" err="1">
                <a:solidFill>
                  <a:schemeClr val="bg2">
                    <a:lumMod val="75000"/>
                  </a:schemeClr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Contenido</a:t>
            </a:r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 XYZ</a:t>
            </a:r>
          </a:p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&lt;/a&gt;</a:t>
            </a:r>
            <a:endParaRPr lang="es-MX" sz="5400" dirty="0">
              <a:solidFill>
                <a:schemeClr val="bg2">
                  <a:lumMod val="75000"/>
                </a:schemeClr>
              </a:solidFill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71A6A-CD1E-4D7D-8F25-2E29BE136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818" y="3187368"/>
            <a:ext cx="185252" cy="48326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472166-3D06-4964-BD08-DA63823937B7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05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A77CB-08C9-4E72-889D-DC50A751E94B}"/>
              </a:ext>
            </a:extLst>
          </p:cNvPr>
          <p:cNvSpPr txBox="1"/>
          <p:nvPr/>
        </p:nvSpPr>
        <p:spPr>
          <a:xfrm rot="21048510">
            <a:off x="7713569" y="1138211"/>
            <a:ext cx="3733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>
                <a:solidFill>
                  <a:srgbClr val="DA0037"/>
                </a:solidFill>
                <a:latin typeface="EE-Riot" panose="02000500000000000000" pitchFamily="2" charset="0"/>
              </a:rPr>
              <a:t>MALA PR</a:t>
            </a:r>
            <a:r>
              <a:rPr lang="es-MX" sz="4800" b="1" spc="300" dirty="0">
                <a:solidFill>
                  <a:srgbClr val="DA0037"/>
                </a:solidFill>
                <a:latin typeface="EE-Riot" panose="02000500000000000000" pitchFamily="2" charset="0"/>
              </a:rPr>
              <a:t>ACTICA!!!</a:t>
            </a:r>
          </a:p>
        </p:txBody>
      </p:sp>
    </p:spTree>
    <p:extLst>
      <p:ext uri="{BB962C8B-B14F-4D97-AF65-F5344CB8AC3E}">
        <p14:creationId xmlns:p14="http://schemas.microsoft.com/office/powerpoint/2010/main" val="2444639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483AC3-4CFD-492A-9D49-7E90F0B86A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6600" dirty="0">
                <a:solidFill>
                  <a:srgbClr val="264DE4"/>
                </a:solidFill>
                <a:latin typeface="EE-Riot" panose="02000500000000000000" pitchFamily="2" charset="0"/>
              </a:rPr>
              <a:t>CSS</a:t>
            </a:r>
            <a:r>
              <a:rPr lang="es-MX" sz="6000" dirty="0">
                <a:solidFill>
                  <a:srgbClr val="264DE4"/>
                </a:solidFill>
              </a:rPr>
              <a:t> </a:t>
            </a:r>
            <a:r>
              <a:rPr lang="es-MX" sz="6000" dirty="0">
                <a:solidFill>
                  <a:srgbClr val="171717"/>
                </a:solidFill>
              </a:rPr>
              <a:t>FRAMEWORKS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E44EF-0F3E-47BB-8797-1887CF3B5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6" y="2368550"/>
            <a:ext cx="4705350" cy="1176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808D82-3D5B-49F2-A5E6-42D6825AAB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4456110"/>
            <a:ext cx="11468100" cy="1411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AA897C-3070-4AAF-8DD7-D6C6590B4F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" t="24065" r="3390" b="21847"/>
          <a:stretch/>
        </p:blipFill>
        <p:spPr>
          <a:xfrm>
            <a:off x="6096000" y="2170641"/>
            <a:ext cx="5867400" cy="160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2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spc="300" dirty="0">
                <a:solidFill>
                  <a:srgbClr val="00B050"/>
                </a:solidFill>
                <a:latin typeface="EE-Riot" panose="02000500000000000000" pitchFamily="2" charset="0"/>
              </a:rPr>
              <a:t>ETIQUETA</a:t>
            </a:r>
            <a:r>
              <a:rPr lang="es-MX" sz="6000" spc="300" dirty="0">
                <a:solidFill>
                  <a:srgbClr val="DA0037"/>
                </a:solidFill>
              </a:rPr>
              <a:t> </a:t>
            </a:r>
            <a:r>
              <a:rPr lang="es-MX" sz="6000" spc="300" dirty="0">
                <a:solidFill>
                  <a:srgbClr val="171717"/>
                </a:solidFill>
              </a:rPr>
              <a:t>HEAD</a:t>
            </a:r>
            <a:endParaRPr lang="es-MX" sz="6000" dirty="0">
              <a:solidFill>
                <a:srgbClr val="171717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8C823-C40D-438D-B520-544DD9D689BA}"/>
              </a:ext>
            </a:extLst>
          </p:cNvPr>
          <p:cNvSpPr txBox="1"/>
          <p:nvPr/>
        </p:nvSpPr>
        <p:spPr>
          <a:xfrm>
            <a:off x="591929" y="1883765"/>
            <a:ext cx="11008142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&lt;head&gt;</a:t>
            </a:r>
          </a:p>
          <a:p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   </a:t>
            </a:r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&lt;</a:t>
            </a:r>
            <a:r>
              <a:rPr lang="en-US" sz="44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style</a:t>
            </a:r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&gt;</a:t>
            </a:r>
          </a:p>
          <a:p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      </a:t>
            </a:r>
            <a:r>
              <a:rPr lang="en-US" sz="4400" dirty="0">
                <a:solidFill>
                  <a:srgbClr val="00B0F0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body</a:t>
            </a:r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 </a:t>
            </a:r>
            <a:r>
              <a:rPr lang="en-US" sz="4400" dirty="0">
                <a:solidFill>
                  <a:schemeClr val="accent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{</a:t>
            </a:r>
          </a:p>
          <a:p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        </a:t>
            </a:r>
            <a:r>
              <a:rPr lang="en-US" sz="4400" dirty="0">
                <a:solidFill>
                  <a:srgbClr val="7030A0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background-color</a:t>
            </a:r>
            <a:r>
              <a:rPr lang="en-US" sz="4400" dirty="0">
                <a:solidFill>
                  <a:schemeClr val="accent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:</a:t>
            </a:r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 black</a:t>
            </a:r>
            <a:r>
              <a:rPr lang="en-US" sz="4400" dirty="0">
                <a:solidFill>
                  <a:schemeClr val="accent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;</a:t>
            </a:r>
          </a:p>
          <a:p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      </a:t>
            </a:r>
            <a:r>
              <a:rPr lang="en-US" sz="4400" dirty="0">
                <a:solidFill>
                  <a:schemeClr val="accent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}</a:t>
            </a:r>
          </a:p>
          <a:p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	 &lt;/</a:t>
            </a:r>
            <a:r>
              <a:rPr lang="en-US" sz="44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style</a:t>
            </a:r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&gt;</a:t>
            </a:r>
          </a:p>
          <a:p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 &lt;/head&gt;</a:t>
            </a:r>
            <a:endParaRPr lang="es-MX" sz="4400" dirty="0">
              <a:solidFill>
                <a:schemeClr val="bg2">
                  <a:lumMod val="75000"/>
                </a:schemeClr>
              </a:solidFill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71A6A-CD1E-4D7D-8F25-2E29BE136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187" y="5289638"/>
            <a:ext cx="246551" cy="6431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472166-3D06-4964-BD08-DA63823937B7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05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A77CB-08C9-4E72-889D-DC50A751E94B}"/>
              </a:ext>
            </a:extLst>
          </p:cNvPr>
          <p:cNvSpPr txBox="1"/>
          <p:nvPr/>
        </p:nvSpPr>
        <p:spPr>
          <a:xfrm rot="21048510">
            <a:off x="7683402" y="1043984"/>
            <a:ext cx="2553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>
                <a:solidFill>
                  <a:srgbClr val="DA0037"/>
                </a:solidFill>
                <a:latin typeface="EE-Riot" panose="02000500000000000000" pitchFamily="2" charset="0"/>
              </a:rPr>
              <a:t>? PR</a:t>
            </a:r>
            <a:r>
              <a:rPr lang="es-MX" sz="4800" b="1" spc="300" dirty="0">
                <a:solidFill>
                  <a:srgbClr val="DA0037"/>
                </a:solidFill>
                <a:latin typeface="EE-Riot" panose="02000500000000000000" pitchFamily="2" charset="0"/>
              </a:rPr>
              <a:t>ACTICA</a:t>
            </a:r>
          </a:p>
        </p:txBody>
      </p:sp>
    </p:spTree>
    <p:extLst>
      <p:ext uri="{BB962C8B-B14F-4D97-AF65-F5344CB8AC3E}">
        <p14:creationId xmlns:p14="http://schemas.microsoft.com/office/powerpoint/2010/main" val="16750714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1A2A40-465B-4F40-A40C-39A9DC6BD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509247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B1B84-BC12-4578-838A-A69DD6B10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804"/>
          <a:stretch/>
        </p:blipFill>
        <p:spPr>
          <a:xfrm flipH="1">
            <a:off x="0" y="-1"/>
            <a:ext cx="12192000" cy="20708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5E2D63E-A6BE-4E0F-9007-97EAAE914DDE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05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0FC63C-1B7A-46F1-AFF9-C2CFFC7460FF}"/>
              </a:ext>
            </a:extLst>
          </p:cNvPr>
          <p:cNvSpPr txBox="1">
            <a:spLocks/>
          </p:cNvSpPr>
          <p:nvPr/>
        </p:nvSpPr>
        <p:spPr>
          <a:xfrm>
            <a:off x="838200" y="2446151"/>
            <a:ext cx="10515600" cy="1965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1500" b="0" dirty="0">
                <a:solidFill>
                  <a:srgbClr val="171717"/>
                </a:solidFill>
              </a:rPr>
              <a:t>RETO</a:t>
            </a:r>
            <a:r>
              <a:rPr lang="es-MX" sz="6600" b="0" dirty="0"/>
              <a:t> </a:t>
            </a:r>
            <a:r>
              <a:rPr lang="es-MX" sz="13400" dirty="0">
                <a:solidFill>
                  <a:srgbClr val="0057DA"/>
                </a:solidFill>
                <a:latin typeface="EE-Riot" panose="02000500000000000000" pitchFamily="2" charset="0"/>
              </a:rPr>
              <a:t>#1</a:t>
            </a:r>
            <a:endParaRPr lang="es-MX" sz="6600" dirty="0">
              <a:ln w="38100">
                <a:solidFill>
                  <a:srgbClr val="DA0037"/>
                </a:solidFill>
                <a:prstDash val="solid"/>
              </a:ln>
              <a:solidFill>
                <a:srgbClr val="0057DA"/>
              </a:solidFill>
              <a:latin typeface="EE-Riot" panose="02000500000000000000" pitchFamily="2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2570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1A2A40-465B-4F40-A40C-39A9DC6BD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787155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B1B84-BC12-4578-838A-A69DD6B10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804"/>
          <a:stretch/>
        </p:blipFill>
        <p:spPr>
          <a:xfrm flipH="1">
            <a:off x="0" y="-1"/>
            <a:ext cx="12192000" cy="20708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7393"/>
          </a:xfrm>
        </p:spPr>
        <p:txBody>
          <a:bodyPr>
            <a:normAutofit/>
          </a:bodyPr>
          <a:lstStyle/>
          <a:p>
            <a:pPr algn="ctr"/>
            <a:r>
              <a:rPr lang="es-MX" sz="8800" b="0" dirty="0">
                <a:solidFill>
                  <a:srgbClr val="171717"/>
                </a:solidFill>
              </a:rPr>
              <a:t>¿CÓMO USAMOS </a:t>
            </a:r>
            <a:r>
              <a:rPr lang="es-MX" sz="8800" b="0" dirty="0">
                <a:solidFill>
                  <a:srgbClr val="0057DA"/>
                </a:solidFill>
              </a:rPr>
              <a:t>CSS</a:t>
            </a:r>
            <a:r>
              <a:rPr lang="es-MX" sz="8800" b="0" dirty="0">
                <a:solidFill>
                  <a:srgbClr val="171717"/>
                </a:solidFill>
              </a:rPr>
              <a:t>? II: </a:t>
            </a:r>
            <a:r>
              <a:rPr lang="es-MX" sz="8800" spc="300" dirty="0">
                <a:solidFill>
                  <a:srgbClr val="DA0037"/>
                </a:solidFill>
                <a:latin typeface="EE-Riot" panose="02000500000000000000" pitchFamily="2" charset="0"/>
              </a:rPr>
              <a:t>Selectores</a:t>
            </a:r>
            <a:endParaRPr lang="es-MX" sz="3200" spc="300" dirty="0">
              <a:ln w="38100">
                <a:solidFill>
                  <a:srgbClr val="DA0037"/>
                </a:solidFill>
                <a:prstDash val="solid"/>
              </a:ln>
              <a:solidFill>
                <a:srgbClr val="DA0037"/>
              </a:solidFill>
              <a:latin typeface="EE-Riot" panose="020005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E2D63E-A6BE-4E0F-9007-97EAAE914DDE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05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0109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1EAE8E-BCCF-4D95-BAE9-8011B2511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804"/>
          <a:stretch/>
        </p:blipFill>
        <p:spPr>
          <a:xfrm flipH="1">
            <a:off x="0" y="-1"/>
            <a:ext cx="12192000" cy="2070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A606F4-FDFD-4288-BEC1-E282B65E0C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5733"/>
          <a:stretch/>
        </p:blipFill>
        <p:spPr>
          <a:xfrm flipH="1">
            <a:off x="0" y="4787154"/>
            <a:ext cx="12192000" cy="235006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7A84B8B-49E6-4563-AA61-17852898751F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05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A7E22-235A-4242-99B9-9C9A8018D69A}"/>
              </a:ext>
            </a:extLst>
          </p:cNvPr>
          <p:cNvSpPr txBox="1"/>
          <p:nvPr/>
        </p:nvSpPr>
        <p:spPr>
          <a:xfrm>
            <a:off x="858697" y="2967335"/>
            <a:ext cx="3110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5400" dirty="0">
                <a:solidFill>
                  <a:srgbClr val="00B050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Etiqueta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8BC53C-55F5-4D8A-959D-6C6AA3DD1C72}"/>
              </a:ext>
            </a:extLst>
          </p:cNvPr>
          <p:cNvSpPr txBox="1"/>
          <p:nvPr/>
        </p:nvSpPr>
        <p:spPr>
          <a:xfrm>
            <a:off x="5425784" y="2705725"/>
            <a:ext cx="13404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8800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E8ECDC-D582-4639-9834-A6D31F8CC7D3}"/>
              </a:ext>
            </a:extLst>
          </p:cNvPr>
          <p:cNvSpPr txBox="1"/>
          <p:nvPr/>
        </p:nvSpPr>
        <p:spPr>
          <a:xfrm>
            <a:off x="8734515" y="2875002"/>
            <a:ext cx="25987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6600" dirty="0">
                <a:solidFill>
                  <a:srgbClr val="0057DA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Clase</a:t>
            </a:r>
          </a:p>
        </p:txBody>
      </p:sp>
    </p:spTree>
    <p:extLst>
      <p:ext uri="{BB962C8B-B14F-4D97-AF65-F5344CB8AC3E}">
        <p14:creationId xmlns:p14="http://schemas.microsoft.com/office/powerpoint/2010/main" val="14139460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171717"/>
                </a:solidFill>
              </a:rPr>
              <a:t>SELECTOR </a:t>
            </a:r>
            <a:r>
              <a:rPr lang="es-MX" sz="6000" dirty="0">
                <a:solidFill>
                  <a:srgbClr val="DA0037"/>
                </a:solidFill>
              </a:rPr>
              <a:t>✖</a:t>
            </a:r>
            <a:r>
              <a:rPr lang="es-MX" sz="6000" spc="300" dirty="0">
                <a:solidFill>
                  <a:srgbClr val="171717"/>
                </a:solidFill>
              </a:rPr>
              <a:t> </a:t>
            </a:r>
            <a:r>
              <a:rPr lang="es-MX" sz="6000" spc="300" dirty="0">
                <a:solidFill>
                  <a:srgbClr val="00B050"/>
                </a:solidFill>
                <a:latin typeface="EE-Riot" panose="02000500000000000000" pitchFamily="2" charset="0"/>
              </a:rPr>
              <a:t>ETIQUETA</a:t>
            </a:r>
            <a:endParaRPr lang="es-MX" sz="60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8C823-C40D-438D-B520-544DD9D689BA}"/>
              </a:ext>
            </a:extLst>
          </p:cNvPr>
          <p:cNvSpPr txBox="1"/>
          <p:nvPr/>
        </p:nvSpPr>
        <p:spPr>
          <a:xfrm>
            <a:off x="2228030" y="3429000"/>
            <a:ext cx="23723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&lt;</a:t>
            </a:r>
            <a:r>
              <a:rPr lang="en-US" sz="44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div</a:t>
            </a:r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&gt;</a:t>
            </a:r>
          </a:p>
          <a:p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	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…</a:t>
            </a:r>
          </a:p>
          <a:p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&lt;/</a:t>
            </a:r>
            <a:r>
              <a:rPr lang="en-US" sz="44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div</a:t>
            </a:r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&gt;</a:t>
            </a:r>
            <a:endParaRPr lang="es-MX" sz="4400" dirty="0">
              <a:solidFill>
                <a:srgbClr val="171717"/>
              </a:solidFill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472166-3D06-4964-BD08-DA63823937B7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05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52254-B5B5-40C6-9A1F-F34911F0380B}"/>
              </a:ext>
            </a:extLst>
          </p:cNvPr>
          <p:cNvSpPr txBox="1"/>
          <p:nvPr/>
        </p:nvSpPr>
        <p:spPr>
          <a:xfrm>
            <a:off x="2303976" y="2505670"/>
            <a:ext cx="22204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5400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1EC3CF-D181-471C-94C0-D041BEEF20B6}"/>
              </a:ext>
            </a:extLst>
          </p:cNvPr>
          <p:cNvSpPr txBox="1"/>
          <p:nvPr/>
        </p:nvSpPr>
        <p:spPr>
          <a:xfrm>
            <a:off x="7987742" y="3429000"/>
            <a:ext cx="20885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div</a:t>
            </a:r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 {</a:t>
            </a:r>
          </a:p>
          <a:p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	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…</a:t>
            </a:r>
          </a:p>
          <a:p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}</a:t>
            </a:r>
            <a:endParaRPr lang="es-MX" sz="4400" dirty="0">
              <a:solidFill>
                <a:srgbClr val="171717"/>
              </a:solidFill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B0EA11-687D-45E0-9D24-B0D20A213F67}"/>
              </a:ext>
            </a:extLst>
          </p:cNvPr>
          <p:cNvSpPr txBox="1"/>
          <p:nvPr/>
        </p:nvSpPr>
        <p:spPr>
          <a:xfrm>
            <a:off x="8211928" y="2433952"/>
            <a:ext cx="1640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5400" dirty="0">
                <a:solidFill>
                  <a:srgbClr val="0057DA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5665996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171717"/>
                </a:solidFill>
              </a:rPr>
              <a:t>SELECTOR </a:t>
            </a:r>
            <a:r>
              <a:rPr lang="es-MX" sz="6000" dirty="0">
                <a:solidFill>
                  <a:srgbClr val="DA0037"/>
                </a:solidFill>
              </a:rPr>
              <a:t>✖</a:t>
            </a:r>
            <a:r>
              <a:rPr lang="es-MX" sz="6000" spc="300" dirty="0">
                <a:solidFill>
                  <a:srgbClr val="171717"/>
                </a:solidFill>
              </a:rPr>
              <a:t> </a:t>
            </a:r>
            <a:r>
              <a:rPr lang="es-MX" sz="6000" spc="300" dirty="0">
                <a:solidFill>
                  <a:srgbClr val="DA0037"/>
                </a:solidFill>
                <a:latin typeface="EE-Riot" panose="02000500000000000000" pitchFamily="2" charset="0"/>
              </a:rPr>
              <a:t>ID</a:t>
            </a:r>
            <a:endParaRPr lang="es-MX" sz="6000" dirty="0">
              <a:solidFill>
                <a:srgbClr val="DA0037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8C823-C40D-438D-B520-544DD9D689BA}"/>
              </a:ext>
            </a:extLst>
          </p:cNvPr>
          <p:cNvSpPr txBox="1"/>
          <p:nvPr/>
        </p:nvSpPr>
        <p:spPr>
          <a:xfrm>
            <a:off x="742733" y="3429000"/>
            <a:ext cx="53429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&lt;</a:t>
            </a:r>
            <a:r>
              <a:rPr lang="en-US" sz="44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div </a:t>
            </a:r>
            <a:r>
              <a:rPr lang="en-US" sz="4400" dirty="0">
                <a:solidFill>
                  <a:srgbClr val="7030A0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id</a:t>
            </a:r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=</a:t>
            </a:r>
            <a:r>
              <a:rPr lang="en-US" sz="44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“name”</a:t>
            </a:r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&gt;</a:t>
            </a:r>
          </a:p>
          <a:p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	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…</a:t>
            </a:r>
          </a:p>
          <a:p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&lt;/</a:t>
            </a:r>
            <a:r>
              <a:rPr lang="en-US" sz="44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div</a:t>
            </a:r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&gt;</a:t>
            </a:r>
            <a:endParaRPr lang="es-MX" sz="4400" dirty="0">
              <a:solidFill>
                <a:srgbClr val="171717"/>
              </a:solidFill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472166-3D06-4964-BD08-DA63823937B7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05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52254-B5B5-40C6-9A1F-F34911F0380B}"/>
              </a:ext>
            </a:extLst>
          </p:cNvPr>
          <p:cNvSpPr txBox="1"/>
          <p:nvPr/>
        </p:nvSpPr>
        <p:spPr>
          <a:xfrm>
            <a:off x="2303976" y="2505670"/>
            <a:ext cx="22204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5400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1EC3CF-D181-471C-94C0-D041BEEF20B6}"/>
              </a:ext>
            </a:extLst>
          </p:cNvPr>
          <p:cNvSpPr txBox="1"/>
          <p:nvPr/>
        </p:nvSpPr>
        <p:spPr>
          <a:xfrm>
            <a:off x="7736707" y="3429000"/>
            <a:ext cx="25906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#name</a:t>
            </a:r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 {</a:t>
            </a:r>
          </a:p>
          <a:p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	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…</a:t>
            </a:r>
          </a:p>
          <a:p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}</a:t>
            </a:r>
            <a:endParaRPr lang="es-MX" sz="4400" dirty="0">
              <a:solidFill>
                <a:srgbClr val="171717"/>
              </a:solidFill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B0EA11-687D-45E0-9D24-B0D20A213F67}"/>
              </a:ext>
            </a:extLst>
          </p:cNvPr>
          <p:cNvSpPr txBox="1"/>
          <p:nvPr/>
        </p:nvSpPr>
        <p:spPr>
          <a:xfrm>
            <a:off x="8211928" y="2433952"/>
            <a:ext cx="1640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5400" dirty="0">
                <a:solidFill>
                  <a:srgbClr val="0057DA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4686114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171717"/>
                </a:solidFill>
              </a:rPr>
              <a:t>SELECTOR </a:t>
            </a:r>
            <a:r>
              <a:rPr lang="es-MX" sz="6000" dirty="0">
                <a:solidFill>
                  <a:srgbClr val="DA0037"/>
                </a:solidFill>
              </a:rPr>
              <a:t>✖</a:t>
            </a:r>
            <a:r>
              <a:rPr lang="es-MX" sz="6000" spc="300" dirty="0">
                <a:solidFill>
                  <a:srgbClr val="171717"/>
                </a:solidFill>
              </a:rPr>
              <a:t> </a:t>
            </a:r>
            <a:r>
              <a:rPr lang="es-MX" sz="6000" spc="300" dirty="0">
                <a:solidFill>
                  <a:srgbClr val="0057DA"/>
                </a:solidFill>
                <a:latin typeface="EE-Riot" panose="02000500000000000000" pitchFamily="2" charset="0"/>
              </a:rPr>
              <a:t>CLASE</a:t>
            </a:r>
            <a:endParaRPr lang="es-MX" sz="6000" dirty="0">
              <a:solidFill>
                <a:srgbClr val="0057DA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8C823-C40D-438D-B520-544DD9D689BA}"/>
              </a:ext>
            </a:extLst>
          </p:cNvPr>
          <p:cNvSpPr txBox="1"/>
          <p:nvPr/>
        </p:nvSpPr>
        <p:spPr>
          <a:xfrm>
            <a:off x="925507" y="3429000"/>
            <a:ext cx="497741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&lt;</a:t>
            </a:r>
            <a:r>
              <a:rPr lang="en-US" sz="44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div</a:t>
            </a:r>
          </a:p>
          <a:p>
            <a:r>
              <a:rPr lang="en-US" sz="44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 </a:t>
            </a:r>
            <a:r>
              <a:rPr lang="en-US" sz="4400" dirty="0">
                <a:solidFill>
                  <a:srgbClr val="7030A0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class</a:t>
            </a:r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=</a:t>
            </a:r>
            <a:r>
              <a:rPr lang="en-US" sz="44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“name”</a:t>
            </a:r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&gt;</a:t>
            </a:r>
          </a:p>
          <a:p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	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…</a:t>
            </a:r>
          </a:p>
          <a:p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&lt;/</a:t>
            </a:r>
            <a:r>
              <a:rPr lang="en-US" sz="44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div</a:t>
            </a:r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&gt;</a:t>
            </a:r>
            <a:endParaRPr lang="es-MX" sz="4400" dirty="0">
              <a:solidFill>
                <a:srgbClr val="171717"/>
              </a:solidFill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472166-3D06-4964-BD08-DA63823937B7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05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52254-B5B5-40C6-9A1F-F34911F0380B}"/>
              </a:ext>
            </a:extLst>
          </p:cNvPr>
          <p:cNvSpPr txBox="1"/>
          <p:nvPr/>
        </p:nvSpPr>
        <p:spPr>
          <a:xfrm>
            <a:off x="2303976" y="2505670"/>
            <a:ext cx="22204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5400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1EC3CF-D181-471C-94C0-D041BEEF20B6}"/>
              </a:ext>
            </a:extLst>
          </p:cNvPr>
          <p:cNvSpPr txBox="1"/>
          <p:nvPr/>
        </p:nvSpPr>
        <p:spPr>
          <a:xfrm>
            <a:off x="7736707" y="3429000"/>
            <a:ext cx="25906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57DA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.name</a:t>
            </a:r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 {</a:t>
            </a:r>
          </a:p>
          <a:p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	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…</a:t>
            </a:r>
          </a:p>
          <a:p>
            <a:r>
              <a:rPr lang="en-US" sz="4400" dirty="0">
                <a:solidFill>
                  <a:srgbClr val="171717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}</a:t>
            </a:r>
            <a:endParaRPr lang="es-MX" sz="4400" dirty="0">
              <a:solidFill>
                <a:srgbClr val="171717"/>
              </a:solidFill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B0EA11-687D-45E0-9D24-B0D20A213F67}"/>
              </a:ext>
            </a:extLst>
          </p:cNvPr>
          <p:cNvSpPr txBox="1"/>
          <p:nvPr/>
        </p:nvSpPr>
        <p:spPr>
          <a:xfrm>
            <a:off x="8211928" y="2433952"/>
            <a:ext cx="1640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5400" dirty="0">
                <a:solidFill>
                  <a:srgbClr val="0057DA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3586086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1A2A40-465B-4F40-A40C-39A9DC6BD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787154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B1B84-BC12-4578-838A-A69DD6B10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804"/>
          <a:stretch/>
        </p:blipFill>
        <p:spPr>
          <a:xfrm flipH="1">
            <a:off x="0" y="-1"/>
            <a:ext cx="12192000" cy="20708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5E2D63E-A6BE-4E0F-9007-97EAAE914DDE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05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0FC63C-1B7A-46F1-AFF9-C2CFFC7460FF}"/>
              </a:ext>
            </a:extLst>
          </p:cNvPr>
          <p:cNvSpPr txBox="1">
            <a:spLocks/>
          </p:cNvSpPr>
          <p:nvPr/>
        </p:nvSpPr>
        <p:spPr>
          <a:xfrm>
            <a:off x="838200" y="2446151"/>
            <a:ext cx="10515600" cy="1965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1500" b="0" dirty="0">
                <a:solidFill>
                  <a:srgbClr val="171717"/>
                </a:solidFill>
              </a:rPr>
              <a:t>RETO</a:t>
            </a:r>
            <a:r>
              <a:rPr lang="es-MX" sz="6600" b="0" dirty="0"/>
              <a:t> </a:t>
            </a:r>
            <a:r>
              <a:rPr lang="es-MX" sz="13400" dirty="0">
                <a:solidFill>
                  <a:srgbClr val="0057DA"/>
                </a:solidFill>
                <a:latin typeface="EE-Riot" panose="02000500000000000000" pitchFamily="2" charset="0"/>
              </a:rPr>
              <a:t>#2</a:t>
            </a:r>
            <a:endParaRPr lang="es-MX" sz="6600" dirty="0">
              <a:ln w="38100">
                <a:solidFill>
                  <a:srgbClr val="DA0037"/>
                </a:solidFill>
                <a:prstDash val="solid"/>
              </a:ln>
              <a:solidFill>
                <a:srgbClr val="0057DA"/>
              </a:solidFill>
              <a:latin typeface="EE-Riot" panose="02000500000000000000" pitchFamily="2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6595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C0588E1-F1EE-4CDE-83D0-B8E6B8D26ECB}"/>
              </a:ext>
            </a:extLst>
          </p:cNvPr>
          <p:cNvSpPr txBox="1"/>
          <p:nvPr/>
        </p:nvSpPr>
        <p:spPr>
          <a:xfrm rot="896657">
            <a:off x="177290" y="1982376"/>
            <a:ext cx="3286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chemeClr val="bg2">
                    <a:lumMod val="75000"/>
                  </a:schemeClr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¿ID es mejor?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D57B06-FC7A-40B8-B03E-F108BE80A819}"/>
              </a:ext>
            </a:extLst>
          </p:cNvPr>
          <p:cNvSpPr txBox="1"/>
          <p:nvPr/>
        </p:nvSpPr>
        <p:spPr>
          <a:xfrm rot="21271299">
            <a:off x="168936" y="5099482"/>
            <a:ext cx="5012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chemeClr val="bg2">
                    <a:lumMod val="75000"/>
                  </a:schemeClr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¿Por qué el de clase?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472166-3D06-4964-BD08-DA63823937B7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05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52254-B5B5-40C6-9A1F-F34911F0380B}"/>
              </a:ext>
            </a:extLst>
          </p:cNvPr>
          <p:cNvSpPr txBox="1"/>
          <p:nvPr/>
        </p:nvSpPr>
        <p:spPr>
          <a:xfrm rot="20592722">
            <a:off x="1038487" y="2730444"/>
            <a:ext cx="57887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¿Cuál </a:t>
            </a:r>
            <a:r>
              <a:rPr lang="es-MX" sz="8000" b="1" dirty="0">
                <a:solidFill>
                  <a:srgbClr val="0057DA"/>
                </a:solidFill>
                <a:latin typeface="EE-Riot" panose="02000500000000000000" pitchFamily="2" charset="0"/>
                <a:ea typeface="Inter Black" panose="02000503000000020004" pitchFamily="2" charset="0"/>
              </a:rPr>
              <a:t>elijo</a:t>
            </a:r>
            <a:r>
              <a:rPr lang="es-MX" sz="80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B0EA11-687D-45E0-9D24-B0D20A213F67}"/>
              </a:ext>
            </a:extLst>
          </p:cNvPr>
          <p:cNvSpPr txBox="1"/>
          <p:nvPr/>
        </p:nvSpPr>
        <p:spPr>
          <a:xfrm rot="493597">
            <a:off x="3876840" y="4216124"/>
            <a:ext cx="76226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¿Cuál es </a:t>
            </a:r>
            <a:r>
              <a:rPr lang="es-MX" sz="8000" b="1" dirty="0">
                <a:solidFill>
                  <a:srgbClr val="00B050"/>
                </a:solidFill>
                <a:latin typeface="EE-Riot" panose="02000500000000000000" pitchFamily="2" charset="0"/>
                <a:ea typeface="Inter Black" panose="02000503000000020004" pitchFamily="2" charset="0"/>
              </a:rPr>
              <a:t>mejor</a:t>
            </a:r>
            <a:r>
              <a:rPr lang="es-MX" sz="80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25D5C70-5CE3-4116-A468-39058F91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7030A0"/>
                </a:solidFill>
              </a:rPr>
              <a:t>DIFERENCIAS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48588-92DB-4FF1-9EA6-31B812400D1B}"/>
              </a:ext>
            </a:extLst>
          </p:cNvPr>
          <p:cNvSpPr txBox="1"/>
          <p:nvPr/>
        </p:nvSpPr>
        <p:spPr>
          <a:xfrm rot="21375967">
            <a:off x="5157848" y="5429390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chemeClr val="bg2">
                    <a:lumMod val="75000"/>
                  </a:schemeClr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¿Uso todos?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002A5E-0E7F-4914-8773-EA5F20834201}"/>
              </a:ext>
            </a:extLst>
          </p:cNvPr>
          <p:cNvSpPr txBox="1"/>
          <p:nvPr/>
        </p:nvSpPr>
        <p:spPr>
          <a:xfrm rot="20879084">
            <a:off x="6351294" y="2953011"/>
            <a:ext cx="5309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chemeClr val="bg2">
                    <a:lumMod val="75000"/>
                  </a:schemeClr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¡¿Por qué hay varios?!</a:t>
            </a:r>
          </a:p>
        </p:txBody>
      </p:sp>
    </p:spTree>
    <p:extLst>
      <p:ext uri="{BB962C8B-B14F-4D97-AF65-F5344CB8AC3E}">
        <p14:creationId xmlns:p14="http://schemas.microsoft.com/office/powerpoint/2010/main" val="6142035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1A2A40-465B-4F40-A40C-39A9DC6BD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766798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B1B84-BC12-4578-838A-A69DD6B10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804"/>
          <a:stretch/>
        </p:blipFill>
        <p:spPr>
          <a:xfrm flipH="1">
            <a:off x="0" y="-1"/>
            <a:ext cx="12192000" cy="20708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1202"/>
            <a:ext cx="10515600" cy="2655240"/>
          </a:xfrm>
        </p:spPr>
        <p:txBody>
          <a:bodyPr>
            <a:normAutofit/>
          </a:bodyPr>
          <a:lstStyle/>
          <a:p>
            <a:pPr algn="ctr"/>
            <a:r>
              <a:rPr lang="es-MX" sz="6000" b="0" dirty="0">
                <a:solidFill>
                  <a:srgbClr val="171717"/>
                </a:solidFill>
              </a:rPr>
              <a:t>Importancia de </a:t>
            </a:r>
            <a:r>
              <a:rPr lang="es-MX" sz="6000" b="0" dirty="0">
                <a:solidFill>
                  <a:srgbClr val="00B050"/>
                </a:solidFill>
              </a:rPr>
              <a:t>identificar</a:t>
            </a:r>
            <a:r>
              <a:rPr lang="es-MX" sz="6000" b="0" dirty="0">
                <a:solidFill>
                  <a:srgbClr val="171717"/>
                </a:solidFill>
              </a:rPr>
              <a:t> por </a:t>
            </a:r>
            <a:r>
              <a:rPr lang="es-MX" sz="6000" dirty="0">
                <a:solidFill>
                  <a:srgbClr val="0057DA"/>
                </a:solidFill>
                <a:latin typeface="EE-Riot" panose="02000500000000000000" pitchFamily="2" charset="0"/>
              </a:rPr>
              <a:t>CLASES</a:t>
            </a:r>
            <a:r>
              <a:rPr lang="es-MX" sz="6000" b="0" dirty="0">
                <a:solidFill>
                  <a:srgbClr val="171717"/>
                </a:solidFill>
              </a:rPr>
              <a:t> o </a:t>
            </a:r>
            <a:r>
              <a:rPr lang="es-MX" sz="6000" dirty="0" err="1">
                <a:solidFill>
                  <a:srgbClr val="DA0037"/>
                </a:solidFill>
                <a:latin typeface="EE-Riot" panose="02000500000000000000" pitchFamily="2" charset="0"/>
              </a:rPr>
              <a:t>IDs</a:t>
            </a:r>
            <a:r>
              <a:rPr lang="es-MX" sz="6000" b="0" dirty="0">
                <a:solidFill>
                  <a:srgbClr val="171717"/>
                </a:solidFill>
              </a:rPr>
              <a:t> en vez de </a:t>
            </a:r>
            <a:r>
              <a:rPr lang="es-MX" sz="6000" dirty="0">
                <a:solidFill>
                  <a:srgbClr val="7030A0"/>
                </a:solidFill>
                <a:latin typeface="EE-Riot" panose="02000500000000000000" pitchFamily="2" charset="0"/>
              </a:rPr>
              <a:t>selectores</a:t>
            </a:r>
            <a:endParaRPr lang="es-MX" sz="1800" spc="300" dirty="0">
              <a:ln w="38100">
                <a:solidFill>
                  <a:srgbClr val="DA0037"/>
                </a:solidFill>
                <a:prstDash val="solid"/>
              </a:ln>
              <a:solidFill>
                <a:srgbClr val="7030A0"/>
              </a:solidFill>
              <a:latin typeface="EE-Riot" panose="020005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E2D63E-A6BE-4E0F-9007-97EAAE914DDE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05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761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A4835-1F5A-4C7F-8BC8-F13952A4B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171717"/>
                </a:solidFill>
              </a:rPr>
              <a:t>FRAMEWORKS Y </a:t>
            </a:r>
            <a:r>
              <a:rPr lang="es-MX" sz="6600" spc="300" dirty="0">
                <a:solidFill>
                  <a:srgbClr val="00B050"/>
                </a:solidFill>
                <a:latin typeface="EE-Riot" panose="02000500000000000000" pitchFamily="2" charset="0"/>
              </a:rPr>
              <a:t>LIBRERIAS</a:t>
            </a:r>
            <a:endParaRPr lang="es-MX" sz="6000" spc="300" dirty="0">
              <a:solidFill>
                <a:srgbClr val="00B050"/>
              </a:solidFill>
              <a:latin typeface="EE-Riot" panose="02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EB742-2ABB-49A5-8212-B5EAA88BA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91" y="2528092"/>
            <a:ext cx="3369822" cy="2928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939A2C-B772-4375-A537-8E28180B2E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2" t="10391" r="9622" b="6742"/>
          <a:stretch/>
        </p:blipFill>
        <p:spPr>
          <a:xfrm>
            <a:off x="4374905" y="2186780"/>
            <a:ext cx="3442190" cy="3532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77321D-8ED6-4273-9F7A-75C204C6D6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735" y="2528093"/>
            <a:ext cx="3380204" cy="29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945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1A2A40-465B-4F40-A40C-39A9DC6BD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787155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B1B84-BC12-4578-838A-A69DD6B10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804"/>
          <a:stretch/>
        </p:blipFill>
        <p:spPr>
          <a:xfrm flipH="1">
            <a:off x="0" y="-1"/>
            <a:ext cx="12192000" cy="20708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7393"/>
          </a:xfrm>
        </p:spPr>
        <p:txBody>
          <a:bodyPr>
            <a:normAutofit/>
          </a:bodyPr>
          <a:lstStyle/>
          <a:p>
            <a:pPr algn="ctr"/>
            <a:r>
              <a:rPr lang="es-MX" sz="8800" b="0" dirty="0">
                <a:solidFill>
                  <a:srgbClr val="171717"/>
                </a:solidFill>
              </a:rPr>
              <a:t>ESPECIFICIDAD EN </a:t>
            </a:r>
            <a:r>
              <a:rPr lang="es-MX" sz="8800" dirty="0">
                <a:solidFill>
                  <a:srgbClr val="7030A0"/>
                </a:solidFill>
                <a:latin typeface="EE-Riot" panose="02000500000000000000" pitchFamily="2" charset="0"/>
              </a:rPr>
              <a:t>SELECTORES</a:t>
            </a:r>
            <a:endParaRPr lang="es-MX" sz="3200" spc="300" dirty="0">
              <a:ln w="38100">
                <a:solidFill>
                  <a:srgbClr val="DA0037"/>
                </a:solidFill>
                <a:prstDash val="solid"/>
              </a:ln>
              <a:solidFill>
                <a:srgbClr val="7030A0"/>
              </a:solidFill>
              <a:latin typeface="EE-Riot" panose="020005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E2D63E-A6BE-4E0F-9007-97EAAE914DDE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05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870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171717"/>
                </a:solidFill>
              </a:rPr>
              <a:t>REGLA DE </a:t>
            </a:r>
            <a:r>
              <a:rPr lang="es-MX" sz="6000" dirty="0">
                <a:solidFill>
                  <a:srgbClr val="0057DA"/>
                </a:solidFill>
                <a:latin typeface="EE-Riot" panose="02000500000000000000" pitchFamily="2" charset="0"/>
              </a:rPr>
              <a:t>CSS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472166-3D06-4964-BD08-DA63823937B7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05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8B482-76D4-464A-8BC8-486BD6C92EA6}"/>
              </a:ext>
            </a:extLst>
          </p:cNvPr>
          <p:cNvSpPr txBox="1"/>
          <p:nvPr/>
        </p:nvSpPr>
        <p:spPr>
          <a:xfrm>
            <a:off x="475129" y="2387507"/>
            <a:ext cx="112417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s-MX" sz="5400" b="1" dirty="0">
                <a:solidFill>
                  <a:srgbClr val="0057DA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#id</a:t>
            </a:r>
          </a:p>
          <a:p>
            <a:pPr marL="742950" indent="-742950">
              <a:buFont typeface="+mj-lt"/>
              <a:buAutoNum type="arabicPeriod"/>
            </a:pPr>
            <a:r>
              <a:rPr lang="es-MX" sz="5400" b="1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.clase</a:t>
            </a:r>
            <a:r>
              <a:rPr lang="es-MX" sz="5400" b="1" dirty="0">
                <a:latin typeface="Inter Black" panose="02000503000000020004" pitchFamily="2" charset="0"/>
                <a:ea typeface="Inter Black" panose="02000503000000020004" pitchFamily="2" charset="0"/>
              </a:rPr>
              <a:t> &amp; </a:t>
            </a:r>
            <a:r>
              <a:rPr lang="es-MX" sz="5400" b="1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:</a:t>
            </a:r>
            <a:r>
              <a:rPr lang="es-MX" sz="5400" b="1" dirty="0" err="1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pseudo-clase</a:t>
            </a:r>
            <a:endParaRPr lang="es-MX" sz="5400" b="1" dirty="0">
              <a:solidFill>
                <a:srgbClr val="DA003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s-MX" sz="5400" b="1" dirty="0">
                <a:solidFill>
                  <a:srgbClr val="00B050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Etiqueta</a:t>
            </a:r>
            <a:r>
              <a:rPr lang="es-MX" sz="5400" b="1" dirty="0">
                <a:latin typeface="Inter Black" panose="02000503000000020004" pitchFamily="2" charset="0"/>
                <a:ea typeface="Inter Black" panose="02000503000000020004" pitchFamily="2" charset="0"/>
              </a:rPr>
              <a:t> &amp; </a:t>
            </a:r>
            <a:r>
              <a:rPr lang="es-MX" sz="5400" b="1" dirty="0" err="1">
                <a:solidFill>
                  <a:srgbClr val="00B050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pseudo-elementos</a:t>
            </a:r>
            <a:endParaRPr lang="es-MX" sz="5400" b="1" dirty="0">
              <a:solidFill>
                <a:srgbClr val="00B050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s-MX" sz="5400" b="1" dirty="0">
                <a:solidFill>
                  <a:srgbClr val="7030A0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*Universal</a:t>
            </a:r>
          </a:p>
        </p:txBody>
      </p:sp>
    </p:spTree>
    <p:extLst>
      <p:ext uri="{BB962C8B-B14F-4D97-AF65-F5344CB8AC3E}">
        <p14:creationId xmlns:p14="http://schemas.microsoft.com/office/powerpoint/2010/main" val="26979340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171717"/>
                </a:solidFill>
              </a:rPr>
              <a:t>ORDEN DE </a:t>
            </a:r>
            <a:r>
              <a:rPr lang="es-MX" sz="6000" dirty="0">
                <a:solidFill>
                  <a:srgbClr val="DA0037"/>
                </a:solidFill>
                <a:latin typeface="EE-Riot" panose="02000500000000000000" pitchFamily="2" charset="0"/>
              </a:rPr>
              <a:t>DECLARACION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472166-3D06-4964-BD08-DA63823937B7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05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3BBE8-C1E3-4019-B946-5CB791AFB499}"/>
              </a:ext>
            </a:extLst>
          </p:cNvPr>
          <p:cNvSpPr txBox="1"/>
          <p:nvPr/>
        </p:nvSpPr>
        <p:spPr>
          <a:xfrm>
            <a:off x="753035" y="2378542"/>
            <a:ext cx="106859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s-MX" sz="7200" b="1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Importancia!</a:t>
            </a:r>
          </a:p>
          <a:p>
            <a:pPr marL="742950" indent="-742950">
              <a:buFont typeface="+mj-lt"/>
              <a:buAutoNum type="arabicPeriod"/>
            </a:pPr>
            <a:r>
              <a:rPr lang="es-MX" sz="7200" b="1" dirty="0">
                <a:solidFill>
                  <a:srgbClr val="0057DA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Especificidad</a:t>
            </a:r>
          </a:p>
          <a:p>
            <a:pPr marL="742950" indent="-742950">
              <a:buFont typeface="+mj-lt"/>
              <a:buAutoNum type="arabicPeriod"/>
            </a:pPr>
            <a:r>
              <a:rPr lang="es-MX" sz="7200" b="1" dirty="0">
                <a:solidFill>
                  <a:srgbClr val="7030A0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Orden de las fuentes</a:t>
            </a:r>
          </a:p>
        </p:txBody>
      </p:sp>
    </p:spTree>
    <p:extLst>
      <p:ext uri="{BB962C8B-B14F-4D97-AF65-F5344CB8AC3E}">
        <p14:creationId xmlns:p14="http://schemas.microsoft.com/office/powerpoint/2010/main" val="7146652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171717"/>
                </a:solidFill>
              </a:rPr>
              <a:t>IMPORTANCIA</a:t>
            </a:r>
            <a:endParaRPr lang="es-MX" sz="6000" dirty="0">
              <a:solidFill>
                <a:srgbClr val="171717"/>
              </a:solidFill>
              <a:latin typeface="EE-Riot" panose="020005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472166-3D06-4964-BD08-DA63823937B7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05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3BBE8-C1E3-4019-B946-5CB791AFB499}"/>
              </a:ext>
            </a:extLst>
          </p:cNvPr>
          <p:cNvSpPr txBox="1"/>
          <p:nvPr/>
        </p:nvSpPr>
        <p:spPr>
          <a:xfrm>
            <a:off x="753035" y="2055813"/>
            <a:ext cx="106859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s-ES" sz="4400" b="1" dirty="0">
                <a:solidFill>
                  <a:srgbClr val="171717"/>
                </a:solidFill>
                <a:latin typeface="Inter" panose="02000503000000020004" pitchFamily="2" charset="0"/>
                <a:ea typeface="Inter" panose="02000503000000020004" pitchFamily="2" charset="0"/>
              </a:rPr>
              <a:t>Declaraciones importantes </a:t>
            </a:r>
            <a:r>
              <a:rPr lang="es-ES" sz="4400" b="1" dirty="0">
                <a:solidFill>
                  <a:srgbClr val="DA0037"/>
                </a:solidFill>
                <a:latin typeface="Inter" panose="02000503000000020004" pitchFamily="2" charset="0"/>
                <a:ea typeface="Inter" panose="02000503000000020004" pitchFamily="2" charset="0"/>
              </a:rPr>
              <a:t>(utilizar el </a:t>
            </a:r>
            <a:r>
              <a:rPr lang="es-ES" sz="4400" b="1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!</a:t>
            </a:r>
            <a:r>
              <a:rPr lang="es-ES" sz="4400" b="1" dirty="0" err="1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important</a:t>
            </a:r>
            <a:r>
              <a:rPr lang="es-ES" sz="4400" b="1" dirty="0">
                <a:solidFill>
                  <a:srgbClr val="DA0037"/>
                </a:solidFill>
                <a:latin typeface="Inter" panose="02000503000000020004" pitchFamily="2" charset="0"/>
                <a:ea typeface="Inter" panose="02000503000000020004" pitchFamily="2" charset="0"/>
              </a:rPr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es-MX" sz="4400" b="1" dirty="0">
                <a:solidFill>
                  <a:srgbClr val="171717"/>
                </a:solidFill>
                <a:latin typeface="Inter" panose="02000503000000020004" pitchFamily="2" charset="0"/>
                <a:ea typeface="Inter" panose="02000503000000020004" pitchFamily="2" charset="0"/>
              </a:rPr>
              <a:t>Declaraciones normales </a:t>
            </a:r>
            <a:r>
              <a:rPr lang="es-MX" sz="4400" b="1" dirty="0">
                <a:solidFill>
                  <a:srgbClr val="0057DA"/>
                </a:solidFill>
                <a:latin typeface="Inter" panose="02000503000000020004" pitchFamily="2" charset="0"/>
                <a:ea typeface="Inter" panose="02000503000000020004" pitchFamily="2" charset="0"/>
              </a:rPr>
              <a:t>(nuestro</a:t>
            </a:r>
            <a:r>
              <a:rPr lang="es-MX" sz="4400" b="1" dirty="0">
                <a:solidFill>
                  <a:srgbClr val="0057DA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.css</a:t>
            </a:r>
            <a:r>
              <a:rPr lang="es-MX" sz="4400" b="1" dirty="0">
                <a:solidFill>
                  <a:srgbClr val="0057DA"/>
                </a:solidFill>
                <a:latin typeface="Inter" panose="02000503000000020004" pitchFamily="2" charset="0"/>
                <a:ea typeface="Inter" panose="02000503000000020004" pitchFamily="2" charset="0"/>
              </a:rPr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es-MX" sz="4400" b="1" dirty="0">
                <a:solidFill>
                  <a:srgbClr val="171717"/>
                </a:solidFill>
                <a:latin typeface="Inter" panose="02000503000000020004" pitchFamily="2" charset="0"/>
                <a:ea typeface="Inter" panose="02000503000000020004" pitchFamily="2" charset="0"/>
              </a:rPr>
              <a:t>Hoja de estilos de agente de usuario </a:t>
            </a:r>
            <a:r>
              <a:rPr lang="es-MX" sz="4400" b="1" dirty="0">
                <a:solidFill>
                  <a:srgbClr val="7030A0"/>
                </a:solidFill>
                <a:latin typeface="Inter" panose="02000503000000020004" pitchFamily="2" charset="0"/>
                <a:ea typeface="Inter" panose="02000503000000020004" pitchFamily="2" charset="0"/>
              </a:rPr>
              <a:t>(estilos del </a:t>
            </a:r>
            <a:r>
              <a:rPr lang="es-MX" sz="4400" b="1" dirty="0">
                <a:solidFill>
                  <a:srgbClr val="7030A0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navegador</a:t>
            </a:r>
            <a:r>
              <a:rPr lang="es-MX" sz="4400" b="1" dirty="0">
                <a:solidFill>
                  <a:srgbClr val="7030A0"/>
                </a:solidFill>
                <a:latin typeface="Inter" panose="02000503000000020004" pitchFamily="2" charset="0"/>
                <a:ea typeface="Inter" panose="02000503000000020004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95957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0057DA"/>
                </a:solidFill>
              </a:rPr>
              <a:t>ESPECIFICIDAD</a:t>
            </a:r>
            <a:endParaRPr lang="es-MX" sz="6000" dirty="0">
              <a:solidFill>
                <a:srgbClr val="0057DA"/>
              </a:solidFill>
              <a:latin typeface="EE-Riot" panose="020005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472166-3D06-4964-BD08-DA63823937B7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05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ACAE2C9-3139-4E0E-8E22-701E69B0F5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46486"/>
              </p:ext>
            </p:extLst>
          </p:nvPr>
        </p:nvGraphicFramePr>
        <p:xfrm>
          <a:off x="726142" y="2194160"/>
          <a:ext cx="10739715" cy="354325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579905">
                  <a:extLst>
                    <a:ext uri="{9D8B030D-6E8A-4147-A177-3AD203B41FA5}">
                      <a16:colId xmlns:a16="http://schemas.microsoft.com/office/drawing/2014/main" val="899072874"/>
                    </a:ext>
                  </a:extLst>
                </a:gridCol>
                <a:gridCol w="3579905">
                  <a:extLst>
                    <a:ext uri="{9D8B030D-6E8A-4147-A177-3AD203B41FA5}">
                      <a16:colId xmlns:a16="http://schemas.microsoft.com/office/drawing/2014/main" val="683964294"/>
                    </a:ext>
                  </a:extLst>
                </a:gridCol>
                <a:gridCol w="3579905">
                  <a:extLst>
                    <a:ext uri="{9D8B030D-6E8A-4147-A177-3AD203B41FA5}">
                      <a16:colId xmlns:a16="http://schemas.microsoft.com/office/drawing/2014/main" val="91748014"/>
                    </a:ext>
                  </a:extLst>
                </a:gridCol>
              </a:tblGrid>
              <a:tr h="590542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57DA"/>
                          </a:solidFill>
                          <a:latin typeface="Inter Black" panose="02000503000000020004" pitchFamily="2" charset="0"/>
                          <a:ea typeface="Inter Black" panose="02000503000000020004" pitchFamily="2" charset="0"/>
                        </a:rPr>
                        <a:t>SELECTORES</a:t>
                      </a:r>
                      <a:endParaRPr lang="es-MX" sz="1600" dirty="0">
                        <a:solidFill>
                          <a:srgbClr val="0057DA"/>
                        </a:solidFill>
                        <a:latin typeface="Inter Black" panose="02000503000000020004" pitchFamily="2" charset="0"/>
                        <a:ea typeface="Inter Black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57DA"/>
                          </a:solidFill>
                          <a:latin typeface="Inter Black" panose="02000503000000020004" pitchFamily="2" charset="0"/>
                          <a:ea typeface="Inter Black" panose="02000503000000020004" pitchFamily="2" charset="0"/>
                        </a:rPr>
                        <a:t>ESPECIFICIDAD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57DA"/>
                          </a:solidFill>
                          <a:latin typeface="Inter Black" panose="02000503000000020004" pitchFamily="2" charset="0"/>
                          <a:ea typeface="Inter Black" panose="02000503000000020004" pitchFamily="2" charset="0"/>
                        </a:rPr>
                        <a:t>OBSERVACION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3480093"/>
                  </a:ext>
                </a:extLst>
              </a:tr>
              <a:tr h="590542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latin typeface="JetBrains Mono NL ExtraBold" panose="02000009000000000000" pitchFamily="49" charset="0"/>
                          <a:ea typeface="JetBrains Mono NL ExtraBold" panose="02000009000000000000" pitchFamily="49" charset="0"/>
                          <a:cs typeface="JetBrains Mono NL ExtraBold" panose="02000009000000000000" pitchFamily="49" charset="0"/>
                        </a:rPr>
                        <a:t>!</a:t>
                      </a:r>
                      <a:r>
                        <a:rPr lang="es-MX" sz="2800" dirty="0" err="1">
                          <a:latin typeface="JetBrains Mono NL ExtraBold" panose="02000009000000000000" pitchFamily="49" charset="0"/>
                          <a:ea typeface="JetBrains Mono NL ExtraBold" panose="02000009000000000000" pitchFamily="49" charset="0"/>
                          <a:cs typeface="JetBrains Mono NL ExtraBold" panose="02000009000000000000" pitchFamily="49" charset="0"/>
                        </a:rPr>
                        <a:t>important</a:t>
                      </a:r>
                      <a:endParaRPr lang="es-MX" sz="2800" dirty="0">
                        <a:latin typeface="JetBrains Mono NL ExtraBold" panose="02000009000000000000" pitchFamily="49" charset="0"/>
                        <a:ea typeface="JetBrains Mono NL ExtraBold" panose="02000009000000000000" pitchFamily="49" charset="0"/>
                        <a:cs typeface="JetBrains Mono NL ExtraBold" panose="02000009000000000000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(</a:t>
                      </a:r>
                      <a:r>
                        <a:rPr lang="es-MX" sz="2800" b="1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</a:t>
                      </a:r>
                      <a:r>
                        <a:rPr lang="es-MX" sz="28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, 0, 0, 0,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>
                          <a:solidFill>
                            <a:srgbClr val="DA0037"/>
                          </a:solidFill>
                          <a:latin typeface="Inter Black" panose="02000503000000020004" pitchFamily="2" charset="0"/>
                          <a:ea typeface="Inter Black" panose="02000503000000020004" pitchFamily="2" charset="0"/>
                        </a:rPr>
                        <a:t>EVITAR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4072952"/>
                  </a:ext>
                </a:extLst>
              </a:tr>
              <a:tr h="590542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 err="1">
                          <a:latin typeface="JetBrains Mono NL ExtraBold" panose="02000009000000000000" pitchFamily="49" charset="0"/>
                          <a:ea typeface="JetBrains Mono NL ExtraBold" panose="02000009000000000000" pitchFamily="49" charset="0"/>
                          <a:cs typeface="JetBrains Mono NL ExtraBold" panose="02000009000000000000" pitchFamily="49" charset="0"/>
                        </a:rPr>
                        <a:t>Inline</a:t>
                      </a:r>
                      <a:r>
                        <a:rPr lang="es-MX" sz="2800" dirty="0">
                          <a:latin typeface="JetBrains Mono NL ExtraBold" panose="02000009000000000000" pitchFamily="49" charset="0"/>
                          <a:ea typeface="JetBrains Mono NL ExtraBold" panose="02000009000000000000" pitchFamily="49" charset="0"/>
                          <a:cs typeface="JetBrains Mono NL ExtraBold" panose="02000009000000000000" pitchFamily="49" charset="0"/>
                        </a:rPr>
                        <a:t> </a:t>
                      </a:r>
                      <a:r>
                        <a:rPr lang="es-MX" sz="2800" dirty="0" err="1">
                          <a:latin typeface="JetBrains Mono NL ExtraBold" panose="02000009000000000000" pitchFamily="49" charset="0"/>
                          <a:ea typeface="JetBrains Mono NL ExtraBold" panose="02000009000000000000" pitchFamily="49" charset="0"/>
                          <a:cs typeface="JetBrains Mono NL ExtraBold" panose="02000009000000000000" pitchFamily="49" charset="0"/>
                        </a:rPr>
                        <a:t>styles</a:t>
                      </a:r>
                      <a:endParaRPr lang="es-MX" sz="2800" dirty="0">
                        <a:latin typeface="JetBrains Mono NL ExtraBold" panose="02000009000000000000" pitchFamily="49" charset="0"/>
                        <a:ea typeface="JetBrains Mono NL ExtraBold" panose="02000009000000000000" pitchFamily="49" charset="0"/>
                        <a:cs typeface="JetBrains Mono NL ExtraBold" panose="02000009000000000000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(0, </a:t>
                      </a:r>
                      <a:r>
                        <a:rPr lang="es-MX" sz="2800" b="1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</a:t>
                      </a:r>
                      <a:r>
                        <a:rPr lang="es-MX" sz="28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, 0, 0,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>
                          <a:solidFill>
                            <a:srgbClr val="DA0037"/>
                          </a:solidFill>
                          <a:latin typeface="Inter Black" panose="02000503000000020004" pitchFamily="2" charset="0"/>
                          <a:ea typeface="Inter Black" panose="02000503000000020004" pitchFamily="2" charset="0"/>
                        </a:rPr>
                        <a:t>EVITAR</a:t>
                      </a:r>
                      <a:endParaRPr lang="es-MX" sz="2800" dirty="0">
                        <a:latin typeface="Inter Black" panose="02000503000000020004" pitchFamily="2" charset="0"/>
                        <a:ea typeface="Inter Black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189768"/>
                  </a:ext>
                </a:extLst>
              </a:tr>
              <a:tr h="590542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latin typeface="JetBrains Mono NL ExtraBold" panose="02000009000000000000" pitchFamily="49" charset="0"/>
                          <a:ea typeface="JetBrains Mono NL ExtraBold" panose="02000009000000000000" pitchFamily="49" charset="0"/>
                          <a:cs typeface="JetBrains Mono NL ExtraBold" panose="02000009000000000000" pitchFamily="49" charset="0"/>
                        </a:rPr>
                        <a:t>#id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(0, 0, </a:t>
                      </a:r>
                      <a:r>
                        <a:rPr lang="es-MX" sz="2800" b="1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</a:t>
                      </a:r>
                      <a:r>
                        <a:rPr lang="es-MX" sz="28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, 0,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>
                          <a:solidFill>
                            <a:schemeClr val="accent2"/>
                          </a:solidFill>
                          <a:latin typeface="Inter Black" panose="02000503000000020004" pitchFamily="2" charset="0"/>
                          <a:ea typeface="Inter Black" panose="02000503000000020004" pitchFamily="2" charset="0"/>
                        </a:rPr>
                        <a:t>MEJOR EVITAR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8458243"/>
                  </a:ext>
                </a:extLst>
              </a:tr>
              <a:tr h="590542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latin typeface="JetBrains Mono NL ExtraBold" panose="02000009000000000000" pitchFamily="49" charset="0"/>
                          <a:ea typeface="JetBrains Mono NL ExtraBold" panose="02000009000000000000" pitchFamily="49" charset="0"/>
                          <a:cs typeface="JetBrains Mono NL ExtraBold" panose="02000009000000000000" pitchFamily="49" charset="0"/>
                        </a:rPr>
                        <a:t>.class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(0, 0, 0, </a:t>
                      </a:r>
                      <a:r>
                        <a:rPr lang="es-MX" sz="2800" b="1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</a:t>
                      </a:r>
                      <a:r>
                        <a:rPr lang="es-MX" sz="28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,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>
                          <a:solidFill>
                            <a:srgbClr val="00B050"/>
                          </a:solidFill>
                          <a:latin typeface="Inter Black" panose="02000503000000020004" pitchFamily="2" charset="0"/>
                          <a:ea typeface="Inter Black" panose="02000503000000020004" pitchFamily="2" charset="0"/>
                        </a:rPr>
                        <a:t>BUENO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2833912"/>
                  </a:ext>
                </a:extLst>
              </a:tr>
              <a:tr h="590542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latin typeface="JetBrains Mono NL ExtraBold" panose="02000009000000000000" pitchFamily="49" charset="0"/>
                          <a:ea typeface="JetBrains Mono NL ExtraBold" panose="02000009000000000000" pitchFamily="49" charset="0"/>
                          <a:cs typeface="JetBrains Mono NL ExtraBold" panose="02000009000000000000" pitchFamily="49" charset="0"/>
                        </a:rPr>
                        <a:t>etiqueta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(0, 0, 0, 0, </a:t>
                      </a:r>
                      <a:r>
                        <a:rPr lang="es-MX" sz="2800" b="1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</a:t>
                      </a:r>
                      <a:r>
                        <a:rPr lang="es-MX" sz="28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b="1" dirty="0">
                          <a:solidFill>
                            <a:srgbClr val="00B050"/>
                          </a:solidFill>
                          <a:latin typeface="Inter Black" panose="02000503000000020004" pitchFamily="2" charset="0"/>
                          <a:ea typeface="Inter Black" panose="02000503000000020004" pitchFamily="2" charset="0"/>
                        </a:rPr>
                        <a:t>BUENO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11811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E9BA4D3-3113-4209-B1CC-89C890213520}"/>
              </a:ext>
            </a:extLst>
          </p:cNvPr>
          <p:cNvSpPr txBox="1"/>
          <p:nvPr/>
        </p:nvSpPr>
        <p:spPr>
          <a:xfrm>
            <a:off x="726142" y="6102021"/>
            <a:ext cx="5320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!importante es una </a:t>
            </a:r>
            <a:r>
              <a:rPr lang="es-MX" sz="2800" b="1" dirty="0">
                <a:solidFill>
                  <a:srgbClr val="DA0037"/>
                </a:solidFill>
                <a:latin typeface="EE-Riot" panose="02000500000000000000" pitchFamily="2" charset="0"/>
              </a:rPr>
              <a:t>MALA PRACTICA</a:t>
            </a:r>
          </a:p>
        </p:txBody>
      </p:sp>
    </p:spTree>
    <p:extLst>
      <p:ext uri="{BB962C8B-B14F-4D97-AF65-F5344CB8AC3E}">
        <p14:creationId xmlns:p14="http://schemas.microsoft.com/office/powerpoint/2010/main" val="4451048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171717"/>
                </a:solidFill>
              </a:rPr>
              <a:t>ORDEN DE LAS </a:t>
            </a:r>
            <a:r>
              <a:rPr lang="es-MX" sz="6000" dirty="0">
                <a:solidFill>
                  <a:srgbClr val="00B050"/>
                </a:solidFill>
                <a:latin typeface="EE-Riot" panose="02000500000000000000" pitchFamily="2" charset="0"/>
              </a:rPr>
              <a:t>FUENTES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472166-3D06-4964-BD08-DA63823937B7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05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3BBE8-C1E3-4019-B946-5CB791AFB499}"/>
              </a:ext>
            </a:extLst>
          </p:cNvPr>
          <p:cNvSpPr txBox="1"/>
          <p:nvPr/>
        </p:nvSpPr>
        <p:spPr>
          <a:xfrm>
            <a:off x="753035" y="2055813"/>
            <a:ext cx="1068593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En nuestros estilos, las declaraciones al final del documento </a:t>
            </a:r>
            <a:r>
              <a:rPr lang="es-ES" sz="5400" b="1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anularan</a:t>
            </a:r>
            <a:r>
              <a:rPr lang="es-ES" sz="5400" b="1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 a las que sucedan antes en caso de conflicto.</a:t>
            </a:r>
            <a:endParaRPr lang="es-MX" sz="5400" b="1" dirty="0">
              <a:solidFill>
                <a:srgbClr val="7030A0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8621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C9C7D64-CAE1-43C6-B85D-B7DFE6E7820C}"/>
              </a:ext>
            </a:extLst>
          </p:cNvPr>
          <p:cNvSpPr txBox="1">
            <a:spLocks/>
          </p:cNvSpPr>
          <p:nvPr/>
        </p:nvSpPr>
        <p:spPr>
          <a:xfrm>
            <a:off x="-2112818" y="1144468"/>
            <a:ext cx="13923818" cy="56746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75000" spc="-300" dirty="0">
                <a:solidFill>
                  <a:schemeClr val="bg1">
                    <a:lumMod val="85000"/>
                  </a:schemeClr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06</a:t>
            </a:r>
            <a:endParaRPr lang="es-MX" sz="75000" dirty="0">
              <a:solidFill>
                <a:schemeClr val="bg1">
                  <a:lumMod val="85000"/>
                </a:schemeClr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159803E-80B6-4A73-B350-BB77D28F35A1}"/>
              </a:ext>
            </a:extLst>
          </p:cNvPr>
          <p:cNvSpPr txBox="1">
            <a:spLocks/>
          </p:cNvSpPr>
          <p:nvPr/>
        </p:nvSpPr>
        <p:spPr>
          <a:xfrm>
            <a:off x="1" y="591671"/>
            <a:ext cx="12191999" cy="56746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28700" dirty="0">
                <a:solidFill>
                  <a:srgbClr val="0057DA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CSS II</a:t>
            </a:r>
            <a:endParaRPr lang="es-MX" sz="23900" dirty="0">
              <a:solidFill>
                <a:srgbClr val="0057DA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7951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1A2A40-465B-4F40-A40C-39A9DC6BD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509247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B1B84-BC12-4578-838A-A69DD6B10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478715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7393"/>
          </a:xfrm>
        </p:spPr>
        <p:txBody>
          <a:bodyPr>
            <a:normAutofit/>
          </a:bodyPr>
          <a:lstStyle/>
          <a:p>
            <a:pPr algn="ctr"/>
            <a:r>
              <a:rPr lang="es-MX" sz="19900" b="0" dirty="0">
                <a:solidFill>
                  <a:srgbClr val="00B050"/>
                </a:solidFill>
              </a:rPr>
              <a:t>B</a:t>
            </a:r>
            <a:r>
              <a:rPr lang="es-MX" sz="19900" b="0" dirty="0">
                <a:solidFill>
                  <a:srgbClr val="DA0037"/>
                </a:solidFill>
              </a:rPr>
              <a:t>E</a:t>
            </a:r>
            <a:r>
              <a:rPr lang="es-MX" sz="19900" b="0" dirty="0">
                <a:solidFill>
                  <a:srgbClr val="0057DA"/>
                </a:solidFill>
              </a:rPr>
              <a:t>M</a:t>
            </a:r>
            <a:endParaRPr lang="es-MX" sz="5400" spc="300" dirty="0">
              <a:ln w="38100">
                <a:solidFill>
                  <a:srgbClr val="DA0037"/>
                </a:solidFill>
                <a:prstDash val="solid"/>
              </a:ln>
              <a:solidFill>
                <a:srgbClr val="0057DA"/>
              </a:solidFill>
              <a:latin typeface="EE-Riot" panose="020005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E2D63E-A6BE-4E0F-9007-97EAAE914DDE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06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9364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1A2A40-465B-4F40-A40C-39A9DC6BD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766797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B1B84-BC12-4578-838A-A69DD6B10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478715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4718"/>
            <a:ext cx="10515600" cy="1868208"/>
          </a:xfrm>
        </p:spPr>
        <p:txBody>
          <a:bodyPr>
            <a:normAutofit/>
          </a:bodyPr>
          <a:lstStyle/>
          <a:p>
            <a:pPr algn="ctr"/>
            <a:r>
              <a:rPr lang="es-MX" sz="6600" b="0" dirty="0">
                <a:solidFill>
                  <a:srgbClr val="00B050"/>
                </a:solidFill>
              </a:rPr>
              <a:t>Block </a:t>
            </a:r>
            <a:r>
              <a:rPr lang="es-MX" sz="6600" b="0" dirty="0" err="1">
                <a:solidFill>
                  <a:srgbClr val="DA0037"/>
                </a:solidFill>
              </a:rPr>
              <a:t>Element</a:t>
            </a:r>
            <a:r>
              <a:rPr lang="es-MX" sz="6600" b="0" dirty="0">
                <a:solidFill>
                  <a:srgbClr val="DA0037"/>
                </a:solidFill>
              </a:rPr>
              <a:t> </a:t>
            </a:r>
            <a:r>
              <a:rPr lang="es-MX" sz="6600" b="0" dirty="0" err="1">
                <a:solidFill>
                  <a:srgbClr val="0057DA"/>
                </a:solidFill>
              </a:rPr>
              <a:t>Modifier</a:t>
            </a:r>
            <a:br>
              <a:rPr lang="es-MX" sz="6600" b="0" dirty="0">
                <a:solidFill>
                  <a:srgbClr val="0057DA"/>
                </a:solidFill>
              </a:rPr>
            </a:br>
            <a:r>
              <a:rPr lang="es-MX" sz="5400" b="0" dirty="0">
                <a:solidFill>
                  <a:srgbClr val="00B050"/>
                </a:solidFill>
              </a:rPr>
              <a:t>Bloque </a:t>
            </a:r>
            <a:r>
              <a:rPr lang="es-MX" sz="5400" b="0" dirty="0">
                <a:solidFill>
                  <a:srgbClr val="DA0037"/>
                </a:solidFill>
              </a:rPr>
              <a:t>Elemento </a:t>
            </a:r>
            <a:r>
              <a:rPr lang="es-MX" sz="5400" b="0" dirty="0">
                <a:solidFill>
                  <a:srgbClr val="0057DA"/>
                </a:solidFill>
              </a:rPr>
              <a:t>Modificador</a:t>
            </a:r>
            <a:endParaRPr lang="es-MX" sz="2000" spc="300" dirty="0">
              <a:ln w="38100">
                <a:solidFill>
                  <a:srgbClr val="DA0037"/>
                </a:solidFill>
                <a:prstDash val="solid"/>
              </a:ln>
              <a:solidFill>
                <a:srgbClr val="0057DA"/>
              </a:solidFill>
              <a:latin typeface="EE-Riot" panose="020005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E2D63E-A6BE-4E0F-9007-97EAAE914DDE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06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8360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00B050"/>
                </a:solidFill>
              </a:rPr>
              <a:t>BLOCK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472166-3D06-4964-BD08-DA63823937B7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06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4EDA4-9215-4661-B2ED-3DB08E794B01}"/>
              </a:ext>
            </a:extLst>
          </p:cNvPr>
          <p:cNvSpPr txBox="1"/>
          <p:nvPr/>
        </p:nvSpPr>
        <p:spPr>
          <a:xfrm>
            <a:off x="885825" y="2133600"/>
            <a:ext cx="104203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Inter" panose="02000503000000020004" pitchFamily="2" charset="0"/>
                <a:ea typeface="Inter" panose="02000503000000020004" pitchFamily="2" charset="0"/>
              </a:rPr>
              <a:t>Entidad independiente que es significativa por si misma.</a:t>
            </a:r>
          </a:p>
          <a:p>
            <a:endParaRPr lang="es-ES" sz="4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es-ES" sz="4000" b="1" dirty="0">
                <a:solidFill>
                  <a:srgbClr val="7030A0"/>
                </a:solidFill>
                <a:latin typeface="Inter "/>
                <a:ea typeface="Inter Black" panose="02000503000000020004" pitchFamily="2" charset="0"/>
              </a:rPr>
              <a:t>Ejemplos:</a:t>
            </a:r>
          </a:p>
          <a:p>
            <a:r>
              <a:rPr lang="es-ES" sz="4000" dirty="0" err="1"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header</a:t>
            </a:r>
            <a:r>
              <a:rPr lang="es-ES" sz="4000" dirty="0"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, contenedor, </a:t>
            </a:r>
            <a:r>
              <a:rPr lang="es-ES" sz="4000" dirty="0" err="1"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menu</a:t>
            </a:r>
            <a:r>
              <a:rPr lang="es-ES" sz="4000" dirty="0"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, </a:t>
            </a:r>
            <a:r>
              <a:rPr lang="es-ES" sz="4000" dirty="0" err="1"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checkbox</a:t>
            </a:r>
            <a:r>
              <a:rPr lang="es-ES" sz="4000" dirty="0"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, input</a:t>
            </a:r>
          </a:p>
        </p:txBody>
      </p:sp>
    </p:spTree>
    <p:extLst>
      <p:ext uri="{BB962C8B-B14F-4D97-AF65-F5344CB8AC3E}">
        <p14:creationId xmlns:p14="http://schemas.microsoft.com/office/powerpoint/2010/main" val="68576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E60915-5DBE-4CF2-8179-7F0BE2CA9E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171717"/>
                </a:solidFill>
              </a:rPr>
              <a:t>PREPROCESADORES</a:t>
            </a:r>
            <a:r>
              <a:rPr lang="es-MX" sz="6000" dirty="0">
                <a:solidFill>
                  <a:srgbClr val="DA0037"/>
                </a:solidFill>
              </a:rPr>
              <a:t> </a:t>
            </a:r>
            <a:r>
              <a:rPr lang="es-MX" sz="6600" dirty="0">
                <a:solidFill>
                  <a:srgbClr val="264DE4"/>
                </a:solidFill>
                <a:latin typeface="EE-Riot" panose="02000500000000000000" pitchFamily="2" charset="0"/>
              </a:rPr>
              <a:t>CSS</a:t>
            </a:r>
            <a:endParaRPr lang="es-MX" sz="6000" dirty="0">
              <a:solidFill>
                <a:srgbClr val="DA0037"/>
              </a:solidFill>
              <a:latin typeface="EE-Riot" panose="020005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A8588F-1B3F-4329-AE63-CBD44B4F8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3850" y="1757363"/>
            <a:ext cx="3390370" cy="207908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806CF41-A551-42E5-B678-22149F8F5F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960" y="4252912"/>
            <a:ext cx="2986616" cy="22399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49BAEF-0B4D-416E-9A63-6928F096AF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836445"/>
            <a:ext cx="3352799" cy="127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613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171717"/>
                </a:solidFill>
                <a:latin typeface="EE-Riot" panose="02000500000000000000" pitchFamily="2" charset="0"/>
              </a:rPr>
              <a:t>HEADER</a:t>
            </a:r>
            <a:r>
              <a:rPr lang="es-MX" sz="6000" dirty="0">
                <a:solidFill>
                  <a:srgbClr val="171717"/>
                </a:solidFill>
              </a:rPr>
              <a:t> CON </a:t>
            </a:r>
            <a:r>
              <a:rPr lang="es-MX" sz="6000" dirty="0">
                <a:solidFill>
                  <a:srgbClr val="00B050"/>
                </a:solidFill>
              </a:rPr>
              <a:t>B</a:t>
            </a:r>
            <a:r>
              <a:rPr lang="es-MX" sz="6000" dirty="0">
                <a:solidFill>
                  <a:srgbClr val="171717"/>
                </a:solidFill>
              </a:rPr>
              <a:t>EM </a:t>
            </a:r>
            <a:r>
              <a:rPr lang="es-MX" sz="6000" dirty="0">
                <a:solidFill>
                  <a:srgbClr val="00B050"/>
                </a:solidFill>
                <a:latin typeface="Inter" panose="02000503000000020004" pitchFamily="2" charset="0"/>
                <a:ea typeface="Inter" panose="02000503000000020004" pitchFamily="2" charset="0"/>
              </a:rPr>
              <a:t>(Block)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472166-3D06-4964-BD08-DA63823937B7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06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4EDA4-9215-4661-B2ED-3DB08E794B01}"/>
              </a:ext>
            </a:extLst>
          </p:cNvPr>
          <p:cNvSpPr txBox="1"/>
          <p:nvPr/>
        </p:nvSpPr>
        <p:spPr>
          <a:xfrm>
            <a:off x="885825" y="3075057"/>
            <a:ext cx="10420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rgbClr val="00B050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header</a:t>
            </a:r>
            <a:endParaRPr lang="es-ES" sz="6000" dirty="0">
              <a:solidFill>
                <a:srgbClr val="00B050"/>
              </a:solidFill>
              <a:latin typeface="JetBrains Mono NL ExtraBold" panose="02000009000000000000" pitchFamily="49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0012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DA0037"/>
                </a:solidFill>
              </a:rPr>
              <a:t>ELEMENT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472166-3D06-4964-BD08-DA63823937B7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06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4EDA4-9215-4661-B2ED-3DB08E794B01}"/>
              </a:ext>
            </a:extLst>
          </p:cNvPr>
          <p:cNvSpPr txBox="1"/>
          <p:nvPr/>
        </p:nvSpPr>
        <p:spPr>
          <a:xfrm>
            <a:off x="657225" y="1690688"/>
            <a:ext cx="108775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Inter" panose="02000503000000020004" pitchFamily="2" charset="0"/>
                <a:ea typeface="Inter" panose="02000503000000020004" pitchFamily="2" charset="0"/>
              </a:rPr>
              <a:t>Una parte del </a:t>
            </a:r>
            <a:r>
              <a:rPr lang="es-ES" sz="4000" b="1" dirty="0">
                <a:solidFill>
                  <a:srgbClr val="00B050"/>
                </a:solidFill>
                <a:latin typeface="Inter" panose="02000503000000020004" pitchFamily="2" charset="0"/>
                <a:ea typeface="Inter" panose="02000503000000020004" pitchFamily="2" charset="0"/>
              </a:rPr>
              <a:t>Block</a:t>
            </a:r>
            <a:r>
              <a:rPr lang="es-ES" sz="4000" dirty="0">
                <a:latin typeface="Inter" panose="02000503000000020004" pitchFamily="2" charset="0"/>
                <a:ea typeface="Inter" panose="02000503000000020004" pitchFamily="2" charset="0"/>
              </a:rPr>
              <a:t> que no tiene significado independiente y esta semánticamente atado a su </a:t>
            </a:r>
            <a:r>
              <a:rPr lang="es-ES" sz="4000" b="1" dirty="0">
                <a:solidFill>
                  <a:srgbClr val="00B050"/>
                </a:solidFill>
                <a:latin typeface="Inter" panose="02000503000000020004" pitchFamily="2" charset="0"/>
                <a:ea typeface="Inter" panose="02000503000000020004" pitchFamily="2" charset="0"/>
              </a:rPr>
              <a:t>Block</a:t>
            </a:r>
            <a:r>
              <a:rPr lang="es-ES" sz="4000" dirty="0"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</a:p>
          <a:p>
            <a:endParaRPr lang="es-ES" sz="4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es-ES" sz="4000" b="1" dirty="0">
                <a:solidFill>
                  <a:srgbClr val="7030A0"/>
                </a:solidFill>
                <a:latin typeface="Inter "/>
                <a:ea typeface="Inter Black" panose="02000503000000020004" pitchFamily="2" charset="0"/>
              </a:rPr>
              <a:t>Ejemplos:</a:t>
            </a:r>
          </a:p>
          <a:p>
            <a:r>
              <a:rPr lang="en-US" sz="4000" dirty="0"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menu item, list item, checkbox caption, header title</a:t>
            </a:r>
            <a:endParaRPr lang="es-ES" sz="4000" dirty="0">
              <a:latin typeface="JetBrains Mono NL ExtraBold" panose="02000009000000000000" pitchFamily="49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0647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472166-3D06-4964-BD08-DA63823937B7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06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171717"/>
                </a:solidFill>
                <a:latin typeface="EE-Riot" panose="02000500000000000000" pitchFamily="2" charset="0"/>
              </a:rPr>
              <a:t>HEADER</a:t>
            </a:r>
            <a:r>
              <a:rPr lang="es-MX" sz="6000" dirty="0">
                <a:solidFill>
                  <a:srgbClr val="171717"/>
                </a:solidFill>
              </a:rPr>
              <a:t> CON B</a:t>
            </a:r>
            <a:r>
              <a:rPr lang="es-MX" sz="6000" dirty="0">
                <a:solidFill>
                  <a:srgbClr val="DA0037"/>
                </a:solidFill>
              </a:rPr>
              <a:t>E</a:t>
            </a:r>
            <a:r>
              <a:rPr lang="es-MX" sz="6000" dirty="0">
                <a:solidFill>
                  <a:srgbClr val="171717"/>
                </a:solidFill>
              </a:rPr>
              <a:t>M </a:t>
            </a:r>
            <a:r>
              <a:rPr lang="es-MX" sz="6000" dirty="0">
                <a:solidFill>
                  <a:srgbClr val="DA0037"/>
                </a:solidFill>
                <a:latin typeface="Inter" panose="02000503000000020004" pitchFamily="2" charset="0"/>
                <a:ea typeface="Inter" panose="02000503000000020004" pitchFamily="2" charset="0"/>
              </a:rPr>
              <a:t>(</a:t>
            </a:r>
            <a:r>
              <a:rPr lang="es-MX" sz="6000" dirty="0" err="1">
                <a:solidFill>
                  <a:srgbClr val="DA0037"/>
                </a:solidFill>
                <a:latin typeface="Inter" panose="02000503000000020004" pitchFamily="2" charset="0"/>
                <a:ea typeface="Inter" panose="02000503000000020004" pitchFamily="2" charset="0"/>
              </a:rPr>
              <a:t>Element</a:t>
            </a:r>
            <a:r>
              <a:rPr lang="es-MX" sz="6000" dirty="0">
                <a:solidFill>
                  <a:srgbClr val="DA0037"/>
                </a:solidFill>
                <a:latin typeface="Inter" panose="02000503000000020004" pitchFamily="2" charset="0"/>
                <a:ea typeface="Inter" panose="02000503000000020004" pitchFamily="2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4EDA4-9215-4661-B2ED-3DB08E794B01}"/>
              </a:ext>
            </a:extLst>
          </p:cNvPr>
          <p:cNvSpPr txBox="1"/>
          <p:nvPr/>
        </p:nvSpPr>
        <p:spPr>
          <a:xfrm>
            <a:off x="885825" y="3075057"/>
            <a:ext cx="10420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rgbClr val="00B050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header</a:t>
            </a:r>
            <a:r>
              <a:rPr lang="es-ES" sz="6000" dirty="0">
                <a:solidFill>
                  <a:srgbClr val="DA0037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__</a:t>
            </a:r>
            <a:r>
              <a:rPr lang="es-ES" sz="6000" dirty="0" err="1">
                <a:solidFill>
                  <a:srgbClr val="DA0037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title</a:t>
            </a:r>
            <a:endParaRPr lang="es-ES" sz="6000" dirty="0">
              <a:solidFill>
                <a:srgbClr val="DA0037"/>
              </a:solidFill>
              <a:latin typeface="JetBrains Mono NL ExtraBold" panose="02000009000000000000" pitchFamily="49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2947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0057DA"/>
                </a:solidFill>
              </a:rPr>
              <a:t>MODIFIER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472166-3D06-4964-BD08-DA63823937B7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b="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06</a:t>
            </a:r>
            <a:endParaRPr lang="es-MX" sz="10200" b="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4EDA4-9215-4661-B2ED-3DB08E794B01}"/>
              </a:ext>
            </a:extLst>
          </p:cNvPr>
          <p:cNvSpPr txBox="1"/>
          <p:nvPr/>
        </p:nvSpPr>
        <p:spPr>
          <a:xfrm>
            <a:off x="657225" y="1690688"/>
            <a:ext cx="108775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Inter" panose="02000503000000020004" pitchFamily="2" charset="0"/>
                <a:ea typeface="Inter" panose="02000503000000020004" pitchFamily="2" charset="0"/>
              </a:rPr>
              <a:t>Una bandera en un </a:t>
            </a:r>
            <a:r>
              <a:rPr lang="es-ES" sz="4000" b="1" dirty="0">
                <a:solidFill>
                  <a:srgbClr val="00B050"/>
                </a:solidFill>
                <a:latin typeface="Inter" panose="02000503000000020004" pitchFamily="2" charset="0"/>
                <a:ea typeface="Inter" panose="02000503000000020004" pitchFamily="2" charset="0"/>
              </a:rPr>
              <a:t>Block</a:t>
            </a:r>
            <a:r>
              <a:rPr lang="es-ES" sz="4000" dirty="0">
                <a:latin typeface="Inter" panose="02000503000000020004" pitchFamily="2" charset="0"/>
                <a:ea typeface="Inter" panose="02000503000000020004" pitchFamily="2" charset="0"/>
              </a:rPr>
              <a:t> o en un </a:t>
            </a:r>
            <a:r>
              <a:rPr lang="es-ES" sz="4000" b="1" dirty="0" err="1">
                <a:solidFill>
                  <a:srgbClr val="DA0037"/>
                </a:solidFill>
                <a:latin typeface="Inter" panose="02000503000000020004" pitchFamily="2" charset="0"/>
                <a:ea typeface="Inter" panose="02000503000000020004" pitchFamily="2" charset="0"/>
              </a:rPr>
              <a:t>Element</a:t>
            </a:r>
            <a:r>
              <a:rPr lang="es-ES" sz="4000" dirty="0">
                <a:latin typeface="Inter" panose="02000503000000020004" pitchFamily="2" charset="0"/>
                <a:ea typeface="Inter" panose="02000503000000020004" pitchFamily="2" charset="0"/>
              </a:rPr>
              <a:t>. Úsalos para cambiar la apariencia o el comportamiento.</a:t>
            </a:r>
          </a:p>
          <a:p>
            <a:endParaRPr lang="es-ES" sz="4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es-ES" sz="4000" b="1" dirty="0">
                <a:solidFill>
                  <a:srgbClr val="7030A0"/>
                </a:solidFill>
                <a:latin typeface="Inter "/>
                <a:ea typeface="Inter Black" panose="02000503000000020004" pitchFamily="2" charset="0"/>
              </a:rPr>
              <a:t>Ejemplos:</a:t>
            </a:r>
          </a:p>
          <a:p>
            <a:r>
              <a:rPr lang="en-US" sz="4000" dirty="0"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disabled, highlighted, checked, fixed, size big, color yellow</a:t>
            </a:r>
            <a:endParaRPr lang="es-ES" sz="4000" dirty="0">
              <a:latin typeface="JetBrains Mono NL ExtraBold" panose="02000009000000000000" pitchFamily="49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4786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472166-3D06-4964-BD08-DA63823937B7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06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171717"/>
                </a:solidFill>
                <a:latin typeface="EE-Riot" panose="02000500000000000000" pitchFamily="2" charset="0"/>
              </a:rPr>
              <a:t>HEADER</a:t>
            </a:r>
            <a:r>
              <a:rPr lang="es-MX" sz="6000" dirty="0">
                <a:solidFill>
                  <a:srgbClr val="171717"/>
                </a:solidFill>
              </a:rPr>
              <a:t> CON BE</a:t>
            </a:r>
            <a:r>
              <a:rPr lang="es-MX" sz="6000" dirty="0">
                <a:solidFill>
                  <a:srgbClr val="0057DA"/>
                </a:solidFill>
              </a:rPr>
              <a:t>M </a:t>
            </a:r>
            <a:r>
              <a:rPr lang="es-MX" sz="6000" dirty="0">
                <a:solidFill>
                  <a:srgbClr val="0057DA"/>
                </a:solidFill>
                <a:latin typeface="Inter" panose="02000503000000020004" pitchFamily="2" charset="0"/>
                <a:ea typeface="Inter" panose="02000503000000020004" pitchFamily="2" charset="0"/>
              </a:rPr>
              <a:t>(</a:t>
            </a:r>
            <a:r>
              <a:rPr lang="es-MX" sz="6000" dirty="0" err="1">
                <a:solidFill>
                  <a:srgbClr val="0057DA"/>
                </a:solidFill>
                <a:latin typeface="Inter" panose="02000503000000020004" pitchFamily="2" charset="0"/>
                <a:ea typeface="Inter" panose="02000503000000020004" pitchFamily="2" charset="0"/>
              </a:rPr>
              <a:t>Modifier</a:t>
            </a:r>
            <a:r>
              <a:rPr lang="es-MX" sz="6000" dirty="0">
                <a:solidFill>
                  <a:srgbClr val="0057DA"/>
                </a:solidFill>
                <a:latin typeface="Inter" panose="02000503000000020004" pitchFamily="2" charset="0"/>
                <a:ea typeface="Inter" panose="02000503000000020004" pitchFamily="2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4EDA4-9215-4661-B2ED-3DB08E794B01}"/>
              </a:ext>
            </a:extLst>
          </p:cNvPr>
          <p:cNvSpPr txBox="1"/>
          <p:nvPr/>
        </p:nvSpPr>
        <p:spPr>
          <a:xfrm>
            <a:off x="885825" y="3075057"/>
            <a:ext cx="10420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rgbClr val="00B050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header</a:t>
            </a:r>
            <a:r>
              <a:rPr lang="es-ES" sz="6000" dirty="0">
                <a:solidFill>
                  <a:srgbClr val="DA0037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__</a:t>
            </a:r>
            <a:r>
              <a:rPr lang="es-ES" sz="6000" dirty="0" err="1">
                <a:solidFill>
                  <a:srgbClr val="DA0037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title</a:t>
            </a:r>
            <a:r>
              <a:rPr lang="en-US" sz="6000" dirty="0">
                <a:solidFill>
                  <a:srgbClr val="0057DA"/>
                </a:solidFill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--bold</a:t>
            </a:r>
            <a:endParaRPr lang="es-ES" sz="6000" dirty="0">
              <a:solidFill>
                <a:srgbClr val="0057DA"/>
              </a:solidFill>
              <a:latin typeface="JetBrains Mono NL ExtraBold" panose="02000009000000000000" pitchFamily="49" charset="0"/>
              <a:ea typeface="JetBrains Mono NL ExtraBold" panose="02000009000000000000" pitchFamily="49" charset="0"/>
              <a:cs typeface="JetBrains Mono NL Extra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2874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1A2A40-465B-4F40-A40C-39A9DC6BD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509247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B1B84-BC12-4578-838A-A69DD6B10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478715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7393"/>
          </a:xfrm>
        </p:spPr>
        <p:txBody>
          <a:bodyPr>
            <a:normAutofit/>
          </a:bodyPr>
          <a:lstStyle/>
          <a:p>
            <a:pPr algn="ctr"/>
            <a:r>
              <a:rPr lang="es-MX" sz="11500" spc="300" dirty="0">
                <a:solidFill>
                  <a:srgbClr val="171717"/>
                </a:solidFill>
                <a:latin typeface="EE-Riot" panose="02000500000000000000" pitchFamily="2" charset="0"/>
              </a:rPr>
              <a:t>PSEUDO</a:t>
            </a:r>
            <a:br>
              <a:rPr lang="es-MX" sz="8800" b="0" dirty="0">
                <a:solidFill>
                  <a:srgbClr val="171717"/>
                </a:solidFill>
              </a:rPr>
            </a:br>
            <a:r>
              <a:rPr lang="es-MX" sz="6600" b="0" u="sng" dirty="0">
                <a:solidFill>
                  <a:srgbClr val="0057DA"/>
                </a:solidFill>
              </a:rPr>
              <a:t>CLASES</a:t>
            </a:r>
            <a:r>
              <a:rPr lang="es-MX" sz="6600" b="0" dirty="0">
                <a:solidFill>
                  <a:srgbClr val="171717"/>
                </a:solidFill>
              </a:rPr>
              <a:t> Y </a:t>
            </a:r>
            <a:r>
              <a:rPr lang="es-MX" sz="6600" b="0" dirty="0">
                <a:solidFill>
                  <a:srgbClr val="DA0037"/>
                </a:solidFill>
              </a:rPr>
              <a:t>ELEMENTOS</a:t>
            </a:r>
            <a:endParaRPr lang="es-MX" sz="3200" spc="300" dirty="0">
              <a:ln w="38100">
                <a:solidFill>
                  <a:srgbClr val="DA0037"/>
                </a:solidFill>
                <a:prstDash val="solid"/>
              </a:ln>
              <a:solidFill>
                <a:srgbClr val="DA0037"/>
              </a:solidFill>
              <a:latin typeface="EE-Riot" panose="020005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E2D63E-A6BE-4E0F-9007-97EAAE914DDE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06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8795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1A2A40-465B-4F40-A40C-39A9DC6BD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787155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B1B84-BC12-4578-838A-A69DD6B10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804"/>
          <a:stretch/>
        </p:blipFill>
        <p:spPr>
          <a:xfrm flipH="1">
            <a:off x="0" y="-1"/>
            <a:ext cx="12192000" cy="20708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7393"/>
          </a:xfrm>
        </p:spPr>
        <p:txBody>
          <a:bodyPr>
            <a:normAutofit/>
          </a:bodyPr>
          <a:lstStyle/>
          <a:p>
            <a:pPr algn="ctr"/>
            <a:r>
              <a:rPr lang="es-MX" sz="8800" b="0" dirty="0">
                <a:solidFill>
                  <a:srgbClr val="171717"/>
                </a:solidFill>
              </a:rPr>
              <a:t>MODELO DE </a:t>
            </a:r>
            <a:r>
              <a:rPr lang="es-MX" sz="8800" b="0" dirty="0">
                <a:solidFill>
                  <a:srgbClr val="7030A0"/>
                </a:solidFill>
              </a:rPr>
              <a:t>CAJA</a:t>
            </a:r>
            <a:endParaRPr lang="es-MX" sz="3200" spc="300" dirty="0">
              <a:ln w="38100">
                <a:solidFill>
                  <a:srgbClr val="DA0037"/>
                </a:solidFill>
                <a:prstDash val="solid"/>
              </a:ln>
              <a:solidFill>
                <a:srgbClr val="7030A0"/>
              </a:solidFill>
              <a:latin typeface="EE-Riot" panose="020005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E2D63E-A6BE-4E0F-9007-97EAAE914DDE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06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0142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>
                <a:solidFill>
                  <a:srgbClr val="171717"/>
                </a:solidFill>
              </a:rPr>
              <a:t>MODELO DE CAJA</a:t>
            </a:r>
            <a:endParaRPr lang="es-MX" sz="6000" dirty="0">
              <a:solidFill>
                <a:srgbClr val="DA0037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472166-3D06-4964-BD08-DA63823937B7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06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C2D62-F61E-4A77-A010-85BB9BA31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88" y="1940708"/>
            <a:ext cx="8048624" cy="491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760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1A2A40-465B-4F40-A40C-39A9DC6BD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766798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B1B84-BC12-4578-838A-A69DD6B10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804"/>
          <a:stretch/>
        </p:blipFill>
        <p:spPr>
          <a:xfrm flipH="1">
            <a:off x="0" y="-1"/>
            <a:ext cx="12192000" cy="20708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32664-17EC-48F6-9B31-6FA0BA9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4231"/>
            <a:ext cx="10515600" cy="1589182"/>
          </a:xfrm>
        </p:spPr>
        <p:txBody>
          <a:bodyPr>
            <a:noAutofit/>
          </a:bodyPr>
          <a:lstStyle/>
          <a:p>
            <a:pPr algn="ctr"/>
            <a:r>
              <a:rPr lang="es-MX" sz="13600" b="0" dirty="0">
                <a:solidFill>
                  <a:srgbClr val="0057DA"/>
                </a:solidFill>
              </a:rPr>
              <a:t>MEDIDAS</a:t>
            </a:r>
            <a:endParaRPr lang="es-MX" sz="4000" spc="300" dirty="0">
              <a:ln w="38100">
                <a:solidFill>
                  <a:srgbClr val="DA0037"/>
                </a:solidFill>
                <a:prstDash val="solid"/>
              </a:ln>
              <a:solidFill>
                <a:srgbClr val="0057DA"/>
              </a:solidFill>
              <a:latin typeface="EE-Riot" panose="020005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E2D63E-A6BE-4E0F-9007-97EAAE914DDE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06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0650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7EB988B-FE4F-4CEA-BB4F-0CCCEACD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920" b="20427"/>
          <a:stretch/>
        </p:blipFill>
        <p:spPr>
          <a:xfrm flipH="1" flipV="1">
            <a:off x="0" y="0"/>
            <a:ext cx="12192000" cy="169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A9865-9149-4CE9-8FDB-ECA1755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5"/>
            <a:ext cx="11601450" cy="1325563"/>
          </a:xfrm>
        </p:spPr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rgbClr val="171717"/>
                </a:solidFill>
              </a:rPr>
              <a:t>MEDIDAS</a:t>
            </a:r>
            <a:r>
              <a:rPr lang="es-MX" sz="6000" dirty="0">
                <a:solidFill>
                  <a:srgbClr val="DA0037"/>
                </a:solidFill>
              </a:rPr>
              <a:t> </a:t>
            </a:r>
            <a:r>
              <a:rPr lang="es-MX" sz="6000" dirty="0">
                <a:solidFill>
                  <a:srgbClr val="7030A0"/>
                </a:solidFill>
                <a:latin typeface="EE-Riot" panose="02000500000000000000" pitchFamily="2" charset="0"/>
              </a:rPr>
              <a:t>ABSOLUTAS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472166-3D06-4964-BD08-DA63823937B7}"/>
              </a:ext>
            </a:extLst>
          </p:cNvPr>
          <p:cNvSpPr txBox="1">
            <a:spLocks/>
          </p:cNvSpPr>
          <p:nvPr/>
        </p:nvSpPr>
        <p:spPr>
          <a:xfrm>
            <a:off x="10434919" y="0"/>
            <a:ext cx="1966632" cy="9715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es-MX" sz="10200" spc="-300" dirty="0">
                <a:solidFill>
                  <a:srgbClr val="17171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06</a:t>
            </a:r>
            <a:endParaRPr lang="es-MX" sz="10200" dirty="0">
              <a:solidFill>
                <a:srgbClr val="171717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4EDA4-9215-4661-B2ED-3DB08E794B01}"/>
              </a:ext>
            </a:extLst>
          </p:cNvPr>
          <p:cNvSpPr txBox="1"/>
          <p:nvPr/>
        </p:nvSpPr>
        <p:spPr>
          <a:xfrm>
            <a:off x="657225" y="1690688"/>
            <a:ext cx="108775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Inter" panose="02000503000000020004" pitchFamily="2" charset="0"/>
                <a:ea typeface="Inter" panose="02000503000000020004" pitchFamily="2" charset="0"/>
              </a:rPr>
              <a:t>Son medidas que </a:t>
            </a:r>
            <a:r>
              <a:rPr lang="es-ES" sz="4000" b="1" dirty="0">
                <a:solidFill>
                  <a:srgbClr val="DA0037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no cambiaran </a:t>
            </a:r>
            <a:r>
              <a:rPr lang="es-ES" sz="4000" dirty="0">
                <a:latin typeface="Inter" panose="02000503000000020004" pitchFamily="2" charset="0"/>
                <a:ea typeface="Inter" panose="02000503000000020004" pitchFamily="2" charset="0"/>
              </a:rPr>
              <a:t>sin importar el tamaño de la pantalla del dispositivo, ejemplo: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b="1" dirty="0" err="1">
                <a:latin typeface="Inter Black" panose="02000503000000020004" pitchFamily="2" charset="0"/>
                <a:ea typeface="Inter Black" panose="02000503000000020004" pitchFamily="2" charset="0"/>
                <a:cs typeface="JetBrains Mono NL ExtraBold" panose="02000009000000000000" pitchFamily="49" charset="0"/>
              </a:rPr>
              <a:t>px</a:t>
            </a:r>
            <a:r>
              <a:rPr lang="es-ES" sz="4000" b="1" dirty="0">
                <a:latin typeface="Inter Black" panose="02000503000000020004" pitchFamily="2" charset="0"/>
                <a:ea typeface="Inter Black" panose="02000503000000020004" pitchFamily="2" charset="0"/>
                <a:cs typeface="JetBrains Mono NL ExtraBold" panose="02000009000000000000" pitchFamily="49" charset="0"/>
              </a:rPr>
              <a:t> (pixeles)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b="1" dirty="0">
                <a:latin typeface="Inter Black" panose="02000503000000020004" pitchFamily="2" charset="0"/>
                <a:ea typeface="Inter Black" panose="02000503000000020004" pitchFamily="2" charset="0"/>
                <a:cs typeface="JetBrains Mono NL ExtraBold" panose="02000009000000000000" pitchFamily="49" charset="0"/>
              </a:rPr>
              <a:t>mm (</a:t>
            </a:r>
            <a:r>
              <a:rPr lang="es-MX" sz="4000" b="1" dirty="0">
                <a:latin typeface="Inter Black" panose="02000503000000020004" pitchFamily="2" charset="0"/>
                <a:ea typeface="Inter Black" panose="02000503000000020004" pitchFamily="2" charset="0"/>
                <a:cs typeface="JetBrains Mono NL ExtraBold" panose="02000009000000000000" pitchFamily="49" charset="0"/>
              </a:rPr>
              <a:t>milímetros</a:t>
            </a:r>
            <a:r>
              <a:rPr lang="es-ES" sz="4000" b="1" dirty="0">
                <a:latin typeface="Inter Black" panose="02000503000000020004" pitchFamily="2" charset="0"/>
                <a:ea typeface="Inter Black" panose="02000503000000020004" pitchFamily="2" charset="0"/>
                <a:cs typeface="JetBrains Mono NL ExtraBold" panose="02000009000000000000" pitchFamily="49" charset="0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b="1" dirty="0">
                <a:latin typeface="Inter Black" panose="02000503000000020004" pitchFamily="2" charset="0"/>
                <a:ea typeface="Inter Black" panose="02000503000000020004" pitchFamily="2" charset="0"/>
                <a:cs typeface="JetBrains Mono NL ExtraBold" panose="02000009000000000000" pitchFamily="49" charset="0"/>
              </a:rPr>
              <a:t>cm (</a:t>
            </a:r>
            <a:r>
              <a:rPr lang="es-MX" sz="4000" b="1" dirty="0">
                <a:latin typeface="Inter Black" panose="02000503000000020004" pitchFamily="2" charset="0"/>
                <a:ea typeface="Inter Black" panose="02000503000000020004" pitchFamily="2" charset="0"/>
                <a:cs typeface="JetBrains Mono NL ExtraBold" panose="02000009000000000000" pitchFamily="49" charset="0"/>
              </a:rPr>
              <a:t>centímetros</a:t>
            </a:r>
            <a:r>
              <a:rPr lang="es-ES" sz="4000" b="1" dirty="0">
                <a:latin typeface="Inter Black" panose="02000503000000020004" pitchFamily="2" charset="0"/>
                <a:ea typeface="Inter Black" panose="02000503000000020004" pitchFamily="2" charset="0"/>
                <a:cs typeface="JetBrains Mono NL ExtraBold" panose="02000009000000000000" pitchFamily="49" charset="0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b="1" dirty="0">
                <a:latin typeface="Inter Black" panose="02000503000000020004" pitchFamily="2" charset="0"/>
                <a:ea typeface="Inter Black" panose="02000503000000020004" pitchFamily="2" charset="0"/>
                <a:cs typeface="JetBrains Mono NL ExtraBold" panose="02000009000000000000" pitchFamily="49" charset="0"/>
              </a:rPr>
              <a:t>in (</a:t>
            </a:r>
            <a:r>
              <a:rPr lang="es-ES" sz="4000" b="1" dirty="0" err="1">
                <a:latin typeface="Inter Black" panose="02000503000000020004" pitchFamily="2" charset="0"/>
                <a:ea typeface="Inter Black" panose="02000503000000020004" pitchFamily="2" charset="0"/>
                <a:cs typeface="JetBrains Mono NL ExtraBold" panose="02000009000000000000" pitchFamily="49" charset="0"/>
              </a:rPr>
              <a:t>inches</a:t>
            </a:r>
            <a:r>
              <a:rPr lang="es-ES" sz="4000" b="1" dirty="0">
                <a:latin typeface="Inter Black" panose="02000503000000020004" pitchFamily="2" charset="0"/>
                <a:ea typeface="Inter Black" panose="02000503000000020004" pitchFamily="2" charset="0"/>
                <a:cs typeface="JetBrains Mono NL ExtraBold" panose="02000009000000000000" pitchFamily="49" charset="0"/>
              </a:rPr>
              <a:t>/pulgadas)</a:t>
            </a:r>
          </a:p>
        </p:txBody>
      </p:sp>
    </p:spTree>
    <p:extLst>
      <p:ext uri="{BB962C8B-B14F-4D97-AF65-F5344CB8AC3E}">
        <p14:creationId xmlns:p14="http://schemas.microsoft.com/office/powerpoint/2010/main" val="2151838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548BAD23-094A-4DEC-885E-1E9A37427ED1}" vid="{A1F7EB72-4471-45EB-92B0-29BE6140E4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6902</TotalTime>
  <Words>1466</Words>
  <Application>Microsoft Office PowerPoint</Application>
  <PresentationFormat>Widescreen</PresentationFormat>
  <Paragraphs>459</Paragraphs>
  <Slides>110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24" baseType="lpstr">
      <vt:lpstr>Arial</vt:lpstr>
      <vt:lpstr>Calibri</vt:lpstr>
      <vt:lpstr>EE-Riot</vt:lpstr>
      <vt:lpstr>Infoma Heavy</vt:lpstr>
      <vt:lpstr>Infoma Medium</vt:lpstr>
      <vt:lpstr>Infoma Ultra</vt:lpstr>
      <vt:lpstr>Inter</vt:lpstr>
      <vt:lpstr>Inter </vt:lpstr>
      <vt:lpstr>Inter Black</vt:lpstr>
      <vt:lpstr>Inter SemiBold</vt:lpstr>
      <vt:lpstr>JetBrains Mono ExtraBold</vt:lpstr>
      <vt:lpstr>JetBrains Mono NL ExtraBold</vt:lpstr>
      <vt:lpstr>Montserrat</vt:lpstr>
      <vt:lpstr>Office Theme</vt:lpstr>
      <vt:lpstr>CURSO DE  DESARROLLO WEB</vt:lpstr>
      <vt:lpstr>JoseMa Esparza</vt:lpstr>
      <vt:lpstr>Tecnologías</vt:lpstr>
      <vt:lpstr>PROYECTO DEL CURSO</vt:lpstr>
      <vt:lpstr>PowerPoint Presentation</vt:lpstr>
      <vt:lpstr>FRONTEND</vt:lpstr>
      <vt:lpstr>CSS FRAMEWORKS</vt:lpstr>
      <vt:lpstr>FRAMEWORKS Y LIBRERIAS</vt:lpstr>
      <vt:lpstr>PREPROCESADORES CSS</vt:lpstr>
      <vt:lpstr>COMPILADOR/EMPAQUETADOR</vt:lpstr>
      <vt:lpstr>BACKEND</vt:lpstr>
      <vt:lpstr>FRAMEWORKS BACKEND</vt:lpstr>
      <vt:lpstr>INFRAESTRUCTURA</vt:lpstr>
      <vt:lpstr>BASES DE DATOS</vt:lpstr>
      <vt:lpstr>FULLSTACK</vt:lpstr>
      <vt:lpstr>PowerPoint Presentation</vt:lpstr>
      <vt:lpstr>MUNDO DE POSIBILIDADES</vt:lpstr>
      <vt:lpstr>MUNDO DE POSIBILIDADES</vt:lpstr>
      <vt:lpstr>MUNDO DE POSIBILIDADES</vt:lpstr>
      <vt:lpstr>MUNDO DE POSIBILIDADES</vt:lpstr>
      <vt:lpstr>PowerPoint Presentation</vt:lpstr>
      <vt:lpstr>no es una TENDENCIA</vt:lpstr>
      <vt:lpstr>Más del 50% del tráfico en Internet proviene de los móviles</vt:lpstr>
      <vt:lpstr>Diseño Mobile First</vt:lpstr>
      <vt:lpstr>S E O</vt:lpstr>
      <vt:lpstr>PowerPoint Presentation</vt:lpstr>
      <vt:lpstr>VS CODE</vt:lpstr>
      <vt:lpstr>Plugins | Auto Rename Tag - Jun Han</vt:lpstr>
      <vt:lpstr>Plugins | HTMLHint - Mike Kaufman</vt:lpstr>
      <vt:lpstr>Plugins | Live Server - Ritwick Dey</vt:lpstr>
      <vt:lpstr>PowerPoint Presentation</vt:lpstr>
      <vt:lpstr>Anatomía de una PÁGINA WEB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Etiquetas CONTENEDORAS Y DE CONTENIDO</vt:lpstr>
      <vt:lpstr>LA vulnerabilidad DE LA ETIQUETA &lt;a&gt;&lt;/a&gt;</vt:lpstr>
      <vt:lpstr>LA VULNERABILIDAD</vt:lpstr>
      <vt:lpstr>CASO CURIOSO</vt:lpstr>
      <vt:lpstr>CASO CURIOSO</vt:lpstr>
      <vt:lpstr>EJEMPLO DE ATAQUE</vt:lpstr>
      <vt:lpstr>CÓMO SOLUCIONARLO</vt:lpstr>
      <vt:lpstr>index.html y su estructura básica: &lt;head&gt;&lt;/head&gt;</vt:lpstr>
      <vt:lpstr>EJERCICIO #1</vt:lpstr>
      <vt:lpstr>index.html y su estructura básica: &lt;body&gt;&lt;/body&gt;</vt:lpstr>
      <vt:lpstr>EJERCICIO #2</vt:lpstr>
      <vt:lpstr>Anatomia de una Etiqueta HTML</vt:lpstr>
      <vt:lpstr>&lt;a href=“https://esparev.com”&gt;esparev.com&lt;/a&gt;</vt:lpstr>
      <vt:lpstr>PowerPoint Presentation</vt:lpstr>
      <vt:lpstr>TIPOS DE IMÁGENES</vt:lpstr>
      <vt:lpstr>OPTIMIZACION DE IMÁGENES</vt:lpstr>
      <vt:lpstr>ETIQUETAS PARA IMÁGENES</vt:lpstr>
      <vt:lpstr>ETIQUETA DE VIDEO</vt:lpstr>
      <vt:lpstr>PowerPoint Presentation</vt:lpstr>
      <vt:lpstr>ETIQUETA FORM E INPUT</vt:lpstr>
      <vt:lpstr>TIPOS DE INPUT</vt:lpstr>
      <vt:lpstr>PowerPoint Presentation</vt:lpstr>
      <vt:lpstr>PowerPoint Presentation</vt:lpstr>
      <vt:lpstr>Anatomia de una Regla CSS</vt:lpstr>
      <vt:lpstr>p {  color: red;</vt:lpstr>
      <vt:lpstr>¿CÓMO USAMOS CSS? I: Estilos</vt:lpstr>
      <vt:lpstr>Archivo EXTERNO</vt:lpstr>
      <vt:lpstr>embebido EN HTML</vt:lpstr>
      <vt:lpstr>ETIQUETA HEAD</vt:lpstr>
      <vt:lpstr>PowerPoint Presentation</vt:lpstr>
      <vt:lpstr>¿CÓMO USAMOS CSS? II: Selectores</vt:lpstr>
      <vt:lpstr>PowerPoint Presentation</vt:lpstr>
      <vt:lpstr>SELECTOR ✖ ETIQUETA</vt:lpstr>
      <vt:lpstr>SELECTOR ✖ ID</vt:lpstr>
      <vt:lpstr>SELECTOR ✖ CLASE</vt:lpstr>
      <vt:lpstr>PowerPoint Presentation</vt:lpstr>
      <vt:lpstr>DIFERENCIAS</vt:lpstr>
      <vt:lpstr>Importancia de identificar por CLASES o IDs en vez de selectores</vt:lpstr>
      <vt:lpstr>ESPECIFICIDAD EN SELECTORES</vt:lpstr>
      <vt:lpstr>REGLA DE CSS</vt:lpstr>
      <vt:lpstr>ORDEN DE DECLARACION</vt:lpstr>
      <vt:lpstr>IMPORTANCIA</vt:lpstr>
      <vt:lpstr>ESPECIFICIDAD</vt:lpstr>
      <vt:lpstr>ORDEN DE LAS FUENTES</vt:lpstr>
      <vt:lpstr>PowerPoint Presentation</vt:lpstr>
      <vt:lpstr>BEM</vt:lpstr>
      <vt:lpstr>Block Element Modifier Bloque Elemento Modificador</vt:lpstr>
      <vt:lpstr>BLOCK</vt:lpstr>
      <vt:lpstr>HEADER CON BEM (Block)</vt:lpstr>
      <vt:lpstr>ELEMENT</vt:lpstr>
      <vt:lpstr>HEADER CON BEM (Element)</vt:lpstr>
      <vt:lpstr>MODIFIER</vt:lpstr>
      <vt:lpstr>HEADER CON BEM (Modifier)</vt:lpstr>
      <vt:lpstr>PSEUDO CLASES Y ELEMENTOS</vt:lpstr>
      <vt:lpstr>MODELO DE CAJA</vt:lpstr>
      <vt:lpstr>MODELO DE CAJA</vt:lpstr>
      <vt:lpstr>MEDIDAS</vt:lpstr>
      <vt:lpstr>MEDIDAS ABSOLUTAS</vt:lpstr>
      <vt:lpstr>MEDIDAS RELATIVAS</vt:lpstr>
      <vt:lpstr>MEDIDAS em</vt:lpstr>
      <vt:lpstr>MEDIDAS REm</vt:lpstr>
      <vt:lpstr>max/min width</vt:lpstr>
      <vt:lpstr>DISPLAY</vt:lpstr>
      <vt:lpstr>VARIABLES</vt:lpstr>
      <vt:lpstr>Web Fonts</vt:lpstr>
      <vt:lpstr>MEDIA QUERIES</vt:lpstr>
      <vt:lpstr>PowerPoint Presentation</vt:lpstr>
      <vt:lpstr>NUNCA PAREN DE APRENDER</vt:lpstr>
      <vt:lpstr>Contacto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Maria Esparza Arevalo</dc:creator>
  <cp:lastModifiedBy>Jose Maria Esparza Arevalo</cp:lastModifiedBy>
  <cp:revision>68</cp:revision>
  <dcterms:created xsi:type="dcterms:W3CDTF">2022-03-22T03:43:11Z</dcterms:created>
  <dcterms:modified xsi:type="dcterms:W3CDTF">2022-05-01T02:09:57Z</dcterms:modified>
</cp:coreProperties>
</file>